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292"/>
            <a:ext cx="4814316" cy="415137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221479"/>
            <a:ext cx="4814316" cy="26365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083555" y="339978"/>
            <a:ext cx="353949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3555" y="4444949"/>
            <a:ext cx="3616959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334" y="13207"/>
            <a:ext cx="8765717" cy="1581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196" y="2678633"/>
            <a:ext cx="7867015" cy="3380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tiam.com/&#1073;&#1080;&#1073;&#1083;&#1080;&#1086;&#1090;&#1077;&#1095;&#1082;&#1072;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5400" y="1931880"/>
            <a:ext cx="7086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10795" algn="ctr">
              <a:lnSpc>
                <a:spcPct val="100000"/>
              </a:lnSpc>
              <a:spcBef>
                <a:spcPts val="100"/>
              </a:spcBef>
              <a:tabLst>
                <a:tab pos="2414270" algn="l"/>
              </a:tabLst>
            </a:pPr>
            <a:r>
              <a:rPr sz="3200" spc="-20" dirty="0" smtClean="0">
                <a:solidFill>
                  <a:srgbClr val="FF0000"/>
                </a:solidFill>
              </a:rPr>
              <a:t>ИГР</a:t>
            </a:r>
            <a:r>
              <a:rPr lang="ru-RU" sz="3200" spc="-20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sz="3200" spc="-25" dirty="0" smtClean="0">
                <a:solidFill>
                  <a:srgbClr val="FF0000"/>
                </a:solidFill>
              </a:rPr>
              <a:t>СО </a:t>
            </a:r>
            <a:r>
              <a:rPr sz="3200" spc="-20" dirty="0" smtClean="0">
                <a:solidFill>
                  <a:srgbClr val="FF0000"/>
                </a:solidFill>
              </a:rPr>
              <a:t>СКАЗКОЙ</a:t>
            </a:r>
            <a:r>
              <a:rPr lang="ru-RU" sz="3200" spc="-20" dirty="0" smtClean="0">
                <a:solidFill>
                  <a:srgbClr val="FF0000"/>
                </a:solidFill>
              </a:rPr>
              <a:t/>
            </a:r>
            <a:br>
              <a:rPr lang="ru-RU" sz="3200" spc="-20" dirty="0" smtClean="0">
                <a:solidFill>
                  <a:srgbClr val="FF0000"/>
                </a:solidFill>
              </a:rPr>
            </a:br>
            <a:r>
              <a:rPr sz="3200" spc="-10" dirty="0" smtClean="0">
                <a:solidFill>
                  <a:srgbClr val="FF0000"/>
                </a:solidFill>
              </a:rPr>
              <a:t> </a:t>
            </a:r>
            <a:r>
              <a:rPr sz="4800" spc="-30" dirty="0">
                <a:solidFill>
                  <a:srgbClr val="FF0000"/>
                </a:solidFill>
              </a:rPr>
              <a:t>«ГУСИ-</a:t>
            </a:r>
            <a:r>
              <a:rPr sz="4800" spc="-10" dirty="0">
                <a:solidFill>
                  <a:srgbClr val="FF0000"/>
                </a:solidFill>
              </a:rPr>
              <a:t>ЛЕБЕДИ»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5731890" y="3879850"/>
            <a:ext cx="318351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b="1" spc="-10" dirty="0" smtClean="0">
                <a:latin typeface="Calibri"/>
                <a:cs typeface="Calibri"/>
              </a:rPr>
              <a:t>П</a:t>
            </a:r>
            <a:r>
              <a:rPr lang="ru-RU" sz="1800" b="1" spc="-10" dirty="0" smtClean="0">
                <a:latin typeface="Calibri"/>
                <a:cs typeface="Calibri"/>
              </a:rPr>
              <a:t>резентацию</a:t>
            </a:r>
            <a:r>
              <a:rPr sz="1800" b="1" spc="-10" dirty="0" smtClean="0">
                <a:latin typeface="Calibri"/>
                <a:cs typeface="Calibri"/>
              </a:rPr>
              <a:t> </a:t>
            </a:r>
            <a:r>
              <a:rPr lang="ru-RU" b="1" spc="-10" dirty="0" smtClean="0">
                <a:latin typeface="Calibri"/>
                <a:cs typeface="Calibri"/>
              </a:rPr>
              <a:t>подготовила</a:t>
            </a:r>
            <a:r>
              <a:rPr sz="1800" b="1" spc="-10" dirty="0" smtClean="0">
                <a:latin typeface="Calibri"/>
                <a:cs typeface="Calibri"/>
              </a:rPr>
              <a:t> </a:t>
            </a:r>
            <a:r>
              <a:rPr lang="ru-RU" b="1" spc="-10" dirty="0" smtClean="0">
                <a:latin typeface="Calibri"/>
                <a:cs typeface="Calibri"/>
              </a:rPr>
              <a:t>Воспитатель </a:t>
            </a:r>
            <a:r>
              <a:rPr sz="1800" b="1" spc="-10" dirty="0" smtClean="0">
                <a:latin typeface="Calibri"/>
                <a:cs typeface="Calibri"/>
              </a:rPr>
              <a:t> </a:t>
            </a:r>
            <a:r>
              <a:rPr lang="ru-RU" b="1" spc="-10" dirty="0" smtClean="0">
                <a:latin typeface="Calibri"/>
                <a:cs typeface="Calibri"/>
              </a:rPr>
              <a:t>Герасименко Т.А.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" y="831929"/>
            <a:ext cx="8915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 УЧРЕЖДЕНИЕ БАРАБИНСКОГО РАЙОНА НОВОСИБИРСКОЙ ОБЛАСТИ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«ДЕТСКИЙ САД КОМБИНИРОВАННОГО ВИДА №7 «РАДУГА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3733800" y="6374000"/>
            <a:ext cx="31835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b="1" spc="-10" dirty="0" smtClean="0">
                <a:latin typeface="Calibri"/>
                <a:cs typeface="Calibri"/>
              </a:rPr>
              <a:t>Г. Барабинск, 2024 г.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510" y="201625"/>
            <a:ext cx="843343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2400" b="1" spc="-1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СЛОЖИ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СХЕМЕ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ИЗ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СЧЕТНЫХ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ПАЛОЧЕК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(СПИЧЕК</a:t>
            </a:r>
            <a:endParaRPr sz="24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ИЛИ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ЗУБОЧИСТОК)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СТАЮ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ГУСЕЙ-</a:t>
            </a:r>
            <a:r>
              <a:rPr sz="2400" b="1" dirty="0">
                <a:latin typeface="Calibri"/>
                <a:cs typeface="Calibri"/>
              </a:rPr>
              <a:t>ЛЕБЕДЕЙ.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СОСЧИТАЙ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СКОЛЬКО </a:t>
            </a:r>
            <a:r>
              <a:rPr sz="2400" b="1" dirty="0">
                <a:latin typeface="Calibri"/>
                <a:cs typeface="Calibri"/>
              </a:rPr>
              <a:t>ПАЛОЧЕК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ТЕБЕ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ПОНАДОБИЛОСЬ.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ПОПРОБУЙ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ТЕПЕРЬ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СХЕМЕ </a:t>
            </a:r>
            <a:r>
              <a:rPr sz="2400" b="1" dirty="0">
                <a:latin typeface="Calibri"/>
                <a:cs typeface="Calibri"/>
              </a:rPr>
              <a:t>СЛОЖИТЬ</a:t>
            </a:r>
            <a:r>
              <a:rPr sz="2400" b="1" spc="-1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ЁЛОЧКУ.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988818"/>
            <a:ext cx="8889492" cy="48097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374"/>
            <a:ext cx="9108948" cy="532942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5724" y="75387"/>
            <a:ext cx="86360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Выбежала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чистое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поле,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глянула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сторонам.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Видит-</a:t>
            </a:r>
            <a:r>
              <a:rPr sz="1800" b="1" spc="3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метнулись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вдалеке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гуси-</a:t>
            </a:r>
            <a:endParaRPr sz="1800">
              <a:latin typeface="Calibri"/>
              <a:cs typeface="Calibri"/>
            </a:endParaRPr>
          </a:p>
          <a:p>
            <a:pPr marL="12700" marR="167005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пропали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тёмным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лесом.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Тут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она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догадалась,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они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унесли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её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братца: </a:t>
            </a:r>
            <a:r>
              <a:rPr sz="1800" b="1" dirty="0">
                <a:latin typeface="Calibri"/>
                <a:cs typeface="Calibri"/>
              </a:rPr>
              <a:t>про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гусей-лебедей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давно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шла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дурная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слава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они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пошаливали,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маленьких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детей </a:t>
            </a:r>
            <a:r>
              <a:rPr sz="1800" b="1" dirty="0">
                <a:latin typeface="Calibri"/>
                <a:cs typeface="Calibri"/>
              </a:rPr>
              <a:t>уносили.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Бросилась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догонять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их.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79364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31890" y="278638"/>
            <a:ext cx="3096260" cy="609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Бежала,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бежала,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видит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стоит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поле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печка.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ней:</a:t>
            </a:r>
            <a:endParaRPr sz="1800">
              <a:latin typeface="Calibri"/>
              <a:cs typeface="Calibri"/>
            </a:endParaRPr>
          </a:p>
          <a:p>
            <a:pPr marL="12700" marR="150495" indent="259079">
              <a:lnSpc>
                <a:spcPct val="100000"/>
              </a:lnSpc>
              <a:buChar char="—"/>
              <a:tabLst>
                <a:tab pos="271780" algn="l"/>
              </a:tabLst>
            </a:pPr>
            <a:r>
              <a:rPr sz="1800" b="1" dirty="0">
                <a:latin typeface="Calibri"/>
                <a:cs typeface="Calibri"/>
              </a:rPr>
              <a:t>«Печка,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печка,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скажи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мне, </a:t>
            </a:r>
            <a:r>
              <a:rPr sz="1800" b="1" dirty="0">
                <a:latin typeface="Calibri"/>
                <a:cs typeface="Calibri"/>
              </a:rPr>
              <a:t>куда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полетели?»</a:t>
            </a:r>
            <a:endParaRPr sz="1800">
              <a:latin typeface="Calibri"/>
              <a:cs typeface="Calibri"/>
            </a:endParaRPr>
          </a:p>
          <a:p>
            <a:pPr marL="271780" indent="-259079">
              <a:lnSpc>
                <a:spcPct val="100000"/>
              </a:lnSpc>
              <a:buChar char="—"/>
              <a:tabLst>
                <a:tab pos="271780" algn="l"/>
              </a:tabLst>
            </a:pPr>
            <a:r>
              <a:rPr sz="1800" b="1" dirty="0">
                <a:latin typeface="Calibri"/>
                <a:cs typeface="Calibri"/>
              </a:rPr>
              <a:t>«Съешь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ржаного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пирожка,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тогда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скажу».</a:t>
            </a:r>
            <a:endParaRPr sz="1800">
              <a:latin typeface="Calibri"/>
              <a:cs typeface="Calibri"/>
            </a:endParaRPr>
          </a:p>
          <a:p>
            <a:pPr marL="12700" marR="140970" indent="259079">
              <a:lnSpc>
                <a:spcPct val="100000"/>
              </a:lnSpc>
              <a:buChar char="—"/>
              <a:tabLst>
                <a:tab pos="271780" algn="l"/>
              </a:tabLst>
            </a:pPr>
            <a:r>
              <a:rPr sz="1800" b="1" dirty="0">
                <a:latin typeface="Calibri"/>
                <a:cs typeface="Calibri"/>
              </a:rPr>
              <a:t>«О,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батюшки пшеничные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едятся,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ты </a:t>
            </a:r>
            <a:r>
              <a:rPr sz="1800" b="1" dirty="0">
                <a:latin typeface="Calibri"/>
                <a:cs typeface="Calibri"/>
              </a:rPr>
              <a:t>мне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ржаные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предлагаешь!» </a:t>
            </a:r>
            <a:r>
              <a:rPr sz="1800" b="1" dirty="0">
                <a:latin typeface="Calibri"/>
                <a:cs typeface="Calibri"/>
              </a:rPr>
              <a:t>Печь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обиделась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сказала, </a:t>
            </a:r>
            <a:r>
              <a:rPr sz="1800" b="1" dirty="0">
                <a:latin typeface="Calibri"/>
                <a:cs typeface="Calibri"/>
              </a:rPr>
              <a:t>куда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полетели.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увидела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Маша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поле?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Маша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спросила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печки?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355600" algn="l"/>
              </a:tabLst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печка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попросила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Машу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сделать?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 startAt="3"/>
              <a:tabLst>
                <a:tab pos="354965" algn="l"/>
              </a:tabLst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Подсказала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ли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печка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Маше,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какую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сторону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полетели гуси-лебеди?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64918"/>
            <a:ext cx="9144000" cy="55900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74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FF0000"/>
                </a:solidFill>
              </a:rPr>
              <a:t>ЗАДАНИЕ: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/>
              <a:t>Посмотри</a:t>
            </a:r>
            <a:r>
              <a:rPr spc="-100" dirty="0"/>
              <a:t> </a:t>
            </a:r>
            <a:r>
              <a:rPr spc="-10" dirty="0"/>
              <a:t>внимательно</a:t>
            </a:r>
            <a:r>
              <a:rPr spc="-70" dirty="0"/>
              <a:t> </a:t>
            </a:r>
            <a:r>
              <a:rPr dirty="0"/>
              <a:t>на</a:t>
            </a:r>
            <a:r>
              <a:rPr spc="-95" dirty="0"/>
              <a:t> </a:t>
            </a:r>
            <a:r>
              <a:rPr dirty="0"/>
              <a:t>рисунок</a:t>
            </a:r>
            <a:r>
              <a:rPr spc="-95" dirty="0"/>
              <a:t> </a:t>
            </a:r>
            <a:r>
              <a:rPr spc="-50" dirty="0"/>
              <a:t>и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пройди</a:t>
            </a:r>
            <a:r>
              <a:rPr spc="-60" dirty="0"/>
              <a:t> </a:t>
            </a:r>
            <a:r>
              <a:rPr dirty="0"/>
              <a:t>по</a:t>
            </a:r>
            <a:r>
              <a:rPr spc="-75" dirty="0"/>
              <a:t> </a:t>
            </a:r>
            <a:r>
              <a:rPr spc="-10" dirty="0"/>
              <a:t>дорожке,</a:t>
            </a:r>
            <a:r>
              <a:rPr spc="-70" dirty="0"/>
              <a:t> </a:t>
            </a:r>
            <a:r>
              <a:rPr spc="-10" dirty="0"/>
              <a:t>которая</a:t>
            </a:r>
            <a:r>
              <a:rPr spc="-65" dirty="0"/>
              <a:t> </a:t>
            </a:r>
            <a:r>
              <a:rPr spc="-10" dirty="0"/>
              <a:t>приведёт</a:t>
            </a:r>
            <a:r>
              <a:rPr spc="-45" dirty="0"/>
              <a:t> </a:t>
            </a:r>
            <a:r>
              <a:rPr dirty="0"/>
              <a:t>Машу</a:t>
            </a:r>
            <a:r>
              <a:rPr spc="-70" dirty="0"/>
              <a:t> </a:t>
            </a:r>
            <a:r>
              <a:rPr dirty="0"/>
              <a:t>к</a:t>
            </a:r>
            <a:r>
              <a:rPr spc="-70" dirty="0"/>
              <a:t> </a:t>
            </a:r>
            <a:r>
              <a:rPr spc="-10" dirty="0"/>
              <a:t>печке.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776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27701" y="349122"/>
            <a:ext cx="333946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Побежала</a:t>
            </a:r>
            <a:r>
              <a:rPr sz="2000" spc="-70" dirty="0"/>
              <a:t> </a:t>
            </a:r>
            <a:r>
              <a:rPr sz="2000" dirty="0"/>
              <a:t>Маша</a:t>
            </a:r>
            <a:r>
              <a:rPr sz="2000" spc="-40" dirty="0"/>
              <a:t> </a:t>
            </a:r>
            <a:r>
              <a:rPr sz="2000" dirty="0"/>
              <a:t>дальше</a:t>
            </a:r>
            <a:r>
              <a:rPr sz="2000" spc="-45" dirty="0"/>
              <a:t> </a:t>
            </a:r>
            <a:r>
              <a:rPr sz="2000" spc="-50" dirty="0"/>
              <a:t>–</a:t>
            </a:r>
            <a:endParaRPr sz="2000"/>
          </a:p>
          <a:p>
            <a:pPr marL="12700" marR="5080">
              <a:lnSpc>
                <a:spcPct val="100000"/>
              </a:lnSpc>
            </a:pPr>
            <a:r>
              <a:rPr sz="2000" dirty="0"/>
              <a:t>стоит</a:t>
            </a:r>
            <a:r>
              <a:rPr sz="2000" spc="-60" dirty="0"/>
              <a:t> </a:t>
            </a:r>
            <a:r>
              <a:rPr sz="2000" dirty="0"/>
              <a:t>яблоня,</a:t>
            </a:r>
            <a:r>
              <a:rPr sz="2000" spc="-35" dirty="0"/>
              <a:t> </a:t>
            </a:r>
            <a:r>
              <a:rPr sz="2000" dirty="0"/>
              <a:t>вся</a:t>
            </a:r>
            <a:r>
              <a:rPr sz="2000" spc="-35" dirty="0"/>
              <a:t> </a:t>
            </a:r>
            <a:r>
              <a:rPr sz="2000" spc="-10" dirty="0"/>
              <a:t>румяными яблочками</a:t>
            </a:r>
            <a:r>
              <a:rPr sz="2000" spc="-55" dirty="0"/>
              <a:t> </a:t>
            </a:r>
            <a:r>
              <a:rPr sz="2000" dirty="0"/>
              <a:t>увешана,</a:t>
            </a:r>
            <a:r>
              <a:rPr sz="2000" spc="-35" dirty="0"/>
              <a:t> </a:t>
            </a:r>
            <a:r>
              <a:rPr sz="2000" dirty="0"/>
              <a:t>ветки</a:t>
            </a:r>
            <a:r>
              <a:rPr sz="2000" spc="-45" dirty="0"/>
              <a:t> </a:t>
            </a:r>
            <a:r>
              <a:rPr sz="2000" spc="-25" dirty="0"/>
              <a:t>до </a:t>
            </a:r>
            <a:r>
              <a:rPr sz="2000" dirty="0"/>
              <a:t>самой</a:t>
            </a:r>
            <a:r>
              <a:rPr sz="2000" spc="-30" dirty="0"/>
              <a:t> </a:t>
            </a:r>
            <a:r>
              <a:rPr sz="2000" dirty="0"/>
              <a:t>земли</a:t>
            </a:r>
            <a:r>
              <a:rPr sz="2000" spc="-30" dirty="0"/>
              <a:t> </a:t>
            </a:r>
            <a:r>
              <a:rPr sz="2000" spc="-10" dirty="0"/>
              <a:t>склонились.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5155819" y="1568576"/>
            <a:ext cx="3639820" cy="5050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Маша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</a:t>
            </a:r>
            <a:r>
              <a:rPr sz="2000" b="1" spc="-20" dirty="0">
                <a:latin typeface="Calibri"/>
                <a:cs typeface="Calibri"/>
              </a:rPr>
              <a:t> ней:</a:t>
            </a:r>
            <a:endParaRPr sz="2000">
              <a:latin typeface="Calibri"/>
              <a:cs typeface="Calibri"/>
            </a:endParaRPr>
          </a:p>
          <a:p>
            <a:pPr marL="267970" indent="-183515">
              <a:lnSpc>
                <a:spcPct val="100000"/>
              </a:lnSpc>
              <a:buChar char="–"/>
              <a:tabLst>
                <a:tab pos="267970" algn="l"/>
              </a:tabLst>
            </a:pPr>
            <a:r>
              <a:rPr sz="2000" b="1" dirty="0">
                <a:latin typeface="Calibri"/>
                <a:cs typeface="Calibri"/>
              </a:rPr>
              <a:t>Яблоня,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яблоня,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скажи,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куда</a:t>
            </a:r>
            <a:endParaRPr sz="20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гуси-</a:t>
            </a:r>
            <a:r>
              <a:rPr sz="2000" b="1" dirty="0">
                <a:latin typeface="Calibri"/>
                <a:cs typeface="Calibri"/>
              </a:rPr>
              <a:t>лебеди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полетели?</a:t>
            </a:r>
            <a:endParaRPr sz="2000">
              <a:latin typeface="Calibri"/>
              <a:cs typeface="Calibri"/>
            </a:endParaRPr>
          </a:p>
          <a:p>
            <a:pPr marL="267970" indent="-183515">
              <a:lnSpc>
                <a:spcPct val="100000"/>
              </a:lnSpc>
              <a:buChar char="–"/>
              <a:tabLst>
                <a:tab pos="267970" algn="l"/>
              </a:tabLst>
            </a:pPr>
            <a:r>
              <a:rPr sz="2000" b="1" dirty="0">
                <a:latin typeface="Calibri"/>
                <a:cs typeface="Calibri"/>
              </a:rPr>
              <a:t>Поешь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моего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лесного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яблочка</a:t>
            </a:r>
            <a:endParaRPr sz="2000">
              <a:latin typeface="Calibri"/>
              <a:cs typeface="Calibri"/>
            </a:endParaRPr>
          </a:p>
          <a:p>
            <a:pPr marL="267970" indent="-183515">
              <a:lnSpc>
                <a:spcPct val="100000"/>
              </a:lnSpc>
              <a:buChar char="–"/>
              <a:tabLst>
                <a:tab pos="267970" algn="l"/>
              </a:tabLst>
            </a:pPr>
            <a:r>
              <a:rPr sz="2000" b="1" spc="-10" dirty="0">
                <a:latin typeface="Calibri"/>
                <a:cs typeface="Calibri"/>
              </a:rPr>
              <a:t>скажу.</a:t>
            </a:r>
            <a:endParaRPr sz="2000">
              <a:latin typeface="Calibri"/>
              <a:cs typeface="Calibri"/>
            </a:endParaRPr>
          </a:p>
          <a:p>
            <a:pPr marL="267970" indent="-183515">
              <a:lnSpc>
                <a:spcPct val="100000"/>
              </a:lnSpc>
              <a:buChar char="–"/>
              <a:tabLst>
                <a:tab pos="267970" algn="l"/>
              </a:tabLst>
            </a:pPr>
            <a:r>
              <a:rPr sz="2000" b="1" dirty="0">
                <a:latin typeface="Calibri"/>
                <a:cs typeface="Calibri"/>
              </a:rPr>
              <a:t>У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моего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батюшки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садовые</a:t>
            </a:r>
            <a:endParaRPr sz="20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не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едятся…</a:t>
            </a:r>
            <a:endParaRPr sz="20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Яблоня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ей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не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сказала.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endParaRPr sz="1800">
              <a:latin typeface="Calibri"/>
              <a:cs typeface="Calibri"/>
            </a:endParaRPr>
          </a:p>
          <a:p>
            <a:pPr marL="187960" indent="-179070">
              <a:lnSpc>
                <a:spcPct val="100000"/>
              </a:lnSpc>
              <a:buSzPct val="94444"/>
              <a:buAutoNum type="arabicPeriod"/>
              <a:tabLst>
                <a:tab pos="187960" algn="l"/>
              </a:tabLst>
            </a:pP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увидела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Маша?</a:t>
            </a: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SzPct val="94444"/>
              <a:buAutoNum type="arabicPeriod"/>
              <a:tabLst>
                <a:tab pos="240665" algn="l"/>
              </a:tabLst>
            </a:pP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спросила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яблони?</a:t>
            </a: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SzPct val="94444"/>
              <a:buAutoNum type="arabicPeriod"/>
              <a:tabLst>
                <a:tab pos="240665" algn="l"/>
              </a:tabLst>
            </a:pP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чём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попросила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яблоня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Машу?</a:t>
            </a:r>
            <a:endParaRPr sz="1800">
              <a:latin typeface="Calibri"/>
              <a:cs typeface="Calibri"/>
            </a:endParaRPr>
          </a:p>
          <a:p>
            <a:pPr marL="12700" marR="441959" indent="227965">
              <a:lnSpc>
                <a:spcPct val="100000"/>
              </a:lnSpc>
              <a:buSzPct val="94444"/>
              <a:buAutoNum type="arabicPeriod"/>
              <a:tabLst>
                <a:tab pos="240665" algn="l"/>
              </a:tabLst>
            </a:pPr>
            <a:r>
              <a:rPr sz="1800" b="1" spc="-10" dirty="0">
                <a:latin typeface="Calibri"/>
                <a:cs typeface="Calibri"/>
              </a:rPr>
              <a:t>Выполнила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ли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просьбу яблони?</a:t>
            </a: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SzPct val="94444"/>
              <a:buAutoNum type="arabicPeriod"/>
              <a:tabLst>
                <a:tab pos="240665" algn="l"/>
              </a:tabLst>
            </a:pP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сделала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яблоня?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36675"/>
            <a:ext cx="6388735" cy="6021705"/>
            <a:chOff x="0" y="836675"/>
            <a:chExt cx="6388735" cy="60217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36675"/>
              <a:ext cx="6388607" cy="32400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076698"/>
              <a:ext cx="3348227" cy="27812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95998" y="878789"/>
            <a:ext cx="4508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50" dirty="0">
                <a:solidFill>
                  <a:srgbClr val="C00000"/>
                </a:solidFill>
              </a:rPr>
              <a:t>3</a:t>
            </a:r>
            <a:endParaRPr sz="6600"/>
          </a:p>
        </p:txBody>
      </p:sp>
      <p:sp>
        <p:nvSpPr>
          <p:cNvPr id="6" name="object 6"/>
          <p:cNvSpPr txBox="1"/>
          <p:nvPr/>
        </p:nvSpPr>
        <p:spPr>
          <a:xfrm>
            <a:off x="8108442" y="1509140"/>
            <a:ext cx="45085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00AF50"/>
                </a:solidFill>
                <a:latin typeface="Calibri"/>
                <a:cs typeface="Calibri"/>
              </a:rPr>
              <a:t>6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72325" y="3049346"/>
            <a:ext cx="4508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4227" y="195529"/>
            <a:ext cx="78898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ЗАДАНИЕ</a:t>
            </a:r>
            <a:r>
              <a:rPr sz="32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1:</a:t>
            </a:r>
            <a:r>
              <a:rPr sz="3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Сосчитай,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сколько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яблок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упало?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87266" y="4517516"/>
            <a:ext cx="3811904" cy="160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25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ЗАДАНИЕ</a:t>
            </a:r>
            <a:r>
              <a:rPr sz="32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1800" spc="-25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4320"/>
              </a:lnSpc>
              <a:spcBef>
                <a:spcPts val="90"/>
              </a:spcBef>
            </a:pPr>
            <a:r>
              <a:rPr sz="3600" b="1" dirty="0">
                <a:latin typeface="Calibri"/>
                <a:cs typeface="Calibri"/>
              </a:rPr>
              <a:t>Нарисуй</a:t>
            </a:r>
            <a:r>
              <a:rPr sz="3600" b="1" spc="-16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яблоко</a:t>
            </a:r>
            <a:r>
              <a:rPr sz="3600" b="1" spc="-155" dirty="0">
                <a:latin typeface="Calibri"/>
                <a:cs typeface="Calibri"/>
              </a:rPr>
              <a:t> </a:t>
            </a:r>
            <a:r>
              <a:rPr sz="3600" b="1" spc="-25" dirty="0">
                <a:latin typeface="Calibri"/>
                <a:cs typeface="Calibri"/>
              </a:rPr>
              <a:t>по </a:t>
            </a:r>
            <a:r>
              <a:rPr sz="3600" b="1" spc="-10" dirty="0">
                <a:latin typeface="Calibri"/>
                <a:cs typeface="Calibri"/>
              </a:rPr>
              <a:t>образцу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65019"/>
            <a:ext cx="9144000" cy="47929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30200" y="206502"/>
            <a:ext cx="835152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Побежала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дальше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видит: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течёт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молочная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речка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кисельные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берега.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к </a:t>
            </a:r>
            <a:r>
              <a:rPr sz="1800" b="1" spc="-20" dirty="0">
                <a:latin typeface="Calibri"/>
                <a:cs typeface="Calibri"/>
              </a:rPr>
              <a:t>ней:</a:t>
            </a:r>
            <a:endParaRPr sz="1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Молочная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речка,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кисельные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берега,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куда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гуси-лебеди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полетели?</a:t>
            </a:r>
            <a:endParaRPr sz="1800">
              <a:latin typeface="Calibri"/>
              <a:cs typeface="Calibri"/>
            </a:endParaRPr>
          </a:p>
          <a:p>
            <a:pPr marL="179070" indent="-166370">
              <a:lnSpc>
                <a:spcPct val="100000"/>
              </a:lnSpc>
              <a:buChar char="–"/>
              <a:tabLst>
                <a:tab pos="179070" algn="l"/>
              </a:tabLst>
            </a:pPr>
            <a:r>
              <a:rPr sz="1800" b="1" dirty="0">
                <a:latin typeface="Calibri"/>
                <a:cs typeface="Calibri"/>
              </a:rPr>
              <a:t>Поешь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простого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киселька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молочком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скажу.</a:t>
            </a:r>
            <a:endParaRPr sz="1800">
              <a:latin typeface="Calibri"/>
              <a:cs typeface="Calibri"/>
            </a:endParaRPr>
          </a:p>
          <a:p>
            <a:pPr marL="179070" indent="-166370">
              <a:lnSpc>
                <a:spcPct val="100000"/>
              </a:lnSpc>
              <a:buChar char="–"/>
              <a:tabLst>
                <a:tab pos="179070" algn="l"/>
              </a:tabLst>
            </a:pPr>
            <a:r>
              <a:rPr sz="1800" b="1" dirty="0">
                <a:latin typeface="Calibri"/>
                <a:cs typeface="Calibri"/>
              </a:rPr>
              <a:t>У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батюшки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сливочки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едятся…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Речка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ей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сказала.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267970"/>
            <a:ext cx="19304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0000"/>
                </a:solidFill>
              </a:rPr>
              <a:t>ВОПРОСЫ: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86334" y="758698"/>
            <a:ext cx="6504940" cy="5633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0" indent="-3556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68300" algn="l"/>
              </a:tabLst>
            </a:pPr>
            <a:r>
              <a:rPr sz="2800" b="1" dirty="0">
                <a:latin typeface="Calibri"/>
                <a:cs typeface="Calibri"/>
              </a:rPr>
              <a:t>Что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увидела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Маша?</a:t>
            </a:r>
            <a:endParaRPr sz="2800">
              <a:latin typeface="Calibri"/>
              <a:cs typeface="Calibri"/>
            </a:endParaRPr>
          </a:p>
          <a:p>
            <a:pPr marL="367665" indent="-354965">
              <a:lnSpc>
                <a:spcPct val="100000"/>
              </a:lnSpc>
              <a:buAutoNum type="arabicPeriod"/>
              <a:tabLst>
                <a:tab pos="367665" algn="l"/>
              </a:tabLst>
            </a:pPr>
            <a:r>
              <a:rPr sz="2800" b="1" dirty="0">
                <a:latin typeface="Calibri"/>
                <a:cs typeface="Calibri"/>
              </a:rPr>
              <a:t>Что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спросила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Маша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у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молочной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речки?</a:t>
            </a:r>
            <a:endParaRPr sz="2800">
              <a:latin typeface="Calibri"/>
              <a:cs typeface="Calibri"/>
            </a:endParaRPr>
          </a:p>
          <a:p>
            <a:pPr marL="368300" indent="-355600">
              <a:lnSpc>
                <a:spcPct val="100000"/>
              </a:lnSpc>
              <a:buAutoNum type="arabicPeriod"/>
              <a:tabLst>
                <a:tab pos="368300" algn="l"/>
              </a:tabLst>
            </a:pPr>
            <a:r>
              <a:rPr sz="2800" b="1" dirty="0">
                <a:latin typeface="Calibri"/>
                <a:cs typeface="Calibri"/>
              </a:rPr>
              <a:t>О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чём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речка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попросила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Машу?</a:t>
            </a:r>
            <a:endParaRPr sz="2800">
              <a:latin typeface="Calibri"/>
              <a:cs typeface="Calibri"/>
            </a:endParaRPr>
          </a:p>
          <a:p>
            <a:pPr marL="368300" indent="-355600">
              <a:lnSpc>
                <a:spcPts val="3350"/>
              </a:lnSpc>
              <a:buAutoNum type="arabicPeriod"/>
              <a:tabLst>
                <a:tab pos="368300" algn="l"/>
              </a:tabLst>
            </a:pPr>
            <a:r>
              <a:rPr sz="2800" b="1" spc="-10" dirty="0">
                <a:latin typeface="Calibri"/>
                <a:cs typeface="Calibri"/>
              </a:rPr>
              <a:t>Выполнила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ли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Маша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просьбу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речки?</a:t>
            </a:r>
            <a:endParaRPr sz="2800">
              <a:latin typeface="Calibri"/>
              <a:cs typeface="Calibri"/>
            </a:endParaRPr>
          </a:p>
          <a:p>
            <a:pPr marL="173990">
              <a:lnSpc>
                <a:spcPts val="3829"/>
              </a:lnSpc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endParaRPr sz="3200">
              <a:latin typeface="Calibri"/>
              <a:cs typeface="Calibri"/>
            </a:endParaRPr>
          </a:p>
          <a:p>
            <a:pPr marL="12700" marR="1457325">
              <a:lnSpc>
                <a:spcPct val="100000"/>
              </a:lnSpc>
              <a:spcBef>
                <a:spcPts val="5"/>
              </a:spcBef>
            </a:pPr>
            <a:r>
              <a:rPr sz="3200" b="1" spc="-20" dirty="0">
                <a:solidFill>
                  <a:srgbClr val="001F5F"/>
                </a:solidFill>
                <a:latin typeface="Calibri"/>
                <a:cs typeface="Calibri"/>
              </a:rPr>
              <a:t>Продолжи</a:t>
            </a:r>
            <a:r>
              <a:rPr sz="32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предложения: </a:t>
            </a:r>
            <a:r>
              <a:rPr sz="3200" b="1" dirty="0">
                <a:latin typeface="Calibri"/>
                <a:cs typeface="Calibri"/>
              </a:rPr>
              <a:t>Речка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глубокая,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лужа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………</a:t>
            </a:r>
            <a:endParaRPr sz="3200">
              <a:latin typeface="Calibri"/>
              <a:cs typeface="Calibri"/>
            </a:endParaRPr>
          </a:p>
          <a:p>
            <a:pPr marL="12700" marR="1087755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Камень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тяжёлый,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листик……. </a:t>
            </a:r>
            <a:r>
              <a:rPr sz="3200" b="1" dirty="0">
                <a:latin typeface="Calibri"/>
                <a:cs typeface="Calibri"/>
              </a:rPr>
              <a:t>Яблоня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высокая,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трава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…….</a:t>
            </a:r>
            <a:endParaRPr sz="3200">
              <a:latin typeface="Calibri"/>
              <a:cs typeface="Calibri"/>
            </a:endParaRPr>
          </a:p>
          <a:p>
            <a:pPr marL="12700" marR="1222375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печке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жарко,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воде……. Яблоко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сладкое,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лимон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……. </a:t>
            </a:r>
            <a:r>
              <a:rPr sz="3200" b="1" spc="-10" dirty="0">
                <a:latin typeface="Calibri"/>
                <a:cs typeface="Calibri"/>
              </a:rPr>
              <a:t>Тропинка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узкая,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река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………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24984" cy="50124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11673" y="206502"/>
            <a:ext cx="387286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Бежала,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бежала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прибежала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к </a:t>
            </a:r>
            <a:r>
              <a:rPr sz="1800" b="1" spc="-10" dirty="0">
                <a:latin typeface="Calibri"/>
                <a:cs typeface="Calibri"/>
              </a:rPr>
              <a:t>дремучему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лесу.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Стала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опушке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25" dirty="0">
                <a:latin typeface="Calibri"/>
                <a:cs typeface="Calibri"/>
              </a:rPr>
              <a:t> не </a:t>
            </a:r>
            <a:r>
              <a:rPr sz="1800" b="1" spc="-10" dirty="0">
                <a:latin typeface="Calibri"/>
                <a:cs typeface="Calibri"/>
              </a:rPr>
              <a:t>знает,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куда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теперь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идти,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делать.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Смотрит-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сидит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под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пеньком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ёж.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Ёжик,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ёжик,-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спрашивает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не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видал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ли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ты,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куда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гуси-лебеди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полетели?</a:t>
            </a:r>
            <a:endParaRPr sz="1800">
              <a:latin typeface="Calibri"/>
              <a:cs typeface="Calibri"/>
            </a:endParaRPr>
          </a:p>
          <a:p>
            <a:pPr marL="12700" marR="1651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Ёжик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говорит:-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Куда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покачусь,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туда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и </a:t>
            </a:r>
            <a:r>
              <a:rPr sz="1800" b="1" dirty="0">
                <a:latin typeface="Calibri"/>
                <a:cs typeface="Calibri"/>
              </a:rPr>
              <a:t>ты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иди!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927" y="5246878"/>
            <a:ext cx="422846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Свернулся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он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клубочком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покатился </a:t>
            </a:r>
            <a:r>
              <a:rPr sz="2000" b="1" dirty="0">
                <a:latin typeface="Calibri"/>
                <a:cs typeface="Calibri"/>
              </a:rPr>
              <a:t>между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ёлок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берёз.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Катился,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катился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прикатился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избушке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курьих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Calibri"/>
                <a:cs typeface="Calibri"/>
              </a:rPr>
              <a:t>ножках.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39867" y="2814827"/>
            <a:ext cx="4104132" cy="40431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437" y="6033008"/>
            <a:ext cx="7675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FFC000"/>
                </a:solidFill>
              </a:rPr>
              <a:t>Прочитайте</a:t>
            </a:r>
            <a:r>
              <a:rPr spc="-100" dirty="0">
                <a:solidFill>
                  <a:srgbClr val="FFC000"/>
                </a:solidFill>
              </a:rPr>
              <a:t> </a:t>
            </a:r>
            <a:r>
              <a:rPr dirty="0">
                <a:solidFill>
                  <a:srgbClr val="FFC000"/>
                </a:solidFill>
              </a:rPr>
              <a:t>ребёнку</a:t>
            </a:r>
            <a:r>
              <a:rPr spc="-70" dirty="0">
                <a:solidFill>
                  <a:srgbClr val="FFC000"/>
                </a:solidFill>
              </a:rPr>
              <a:t> </a:t>
            </a:r>
            <a:r>
              <a:rPr dirty="0">
                <a:solidFill>
                  <a:srgbClr val="FFC000"/>
                </a:solidFill>
              </a:rPr>
              <a:t>сказку</a:t>
            </a:r>
            <a:r>
              <a:rPr spc="-70" dirty="0">
                <a:solidFill>
                  <a:srgbClr val="FFC000"/>
                </a:solidFill>
              </a:rPr>
              <a:t> </a:t>
            </a:r>
            <a:r>
              <a:rPr dirty="0">
                <a:solidFill>
                  <a:srgbClr val="FFC000"/>
                </a:solidFill>
              </a:rPr>
              <a:t>и</a:t>
            </a:r>
            <a:r>
              <a:rPr spc="-100" dirty="0">
                <a:solidFill>
                  <a:srgbClr val="FFC000"/>
                </a:solidFill>
              </a:rPr>
              <a:t> </a:t>
            </a:r>
            <a:r>
              <a:rPr spc="-10" dirty="0">
                <a:solidFill>
                  <a:srgbClr val="FFC000"/>
                </a:solidFill>
              </a:rPr>
              <a:t>выполните</a:t>
            </a:r>
            <a:r>
              <a:rPr spc="-80" dirty="0">
                <a:solidFill>
                  <a:srgbClr val="FFC000"/>
                </a:solidFill>
              </a:rPr>
              <a:t> </a:t>
            </a:r>
            <a:r>
              <a:rPr spc="-10" dirty="0">
                <a:solidFill>
                  <a:srgbClr val="FFC000"/>
                </a:solidFill>
              </a:rPr>
              <a:t>задания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91328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15736" y="279019"/>
            <a:ext cx="1092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</a:rPr>
              <a:t>ВОПРОСЫ: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5515736" y="551814"/>
            <a:ext cx="3224530" cy="4378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54965" algn="l"/>
              </a:tabLst>
            </a:pPr>
            <a:r>
              <a:rPr sz="2000" b="1" spc="-20" dirty="0">
                <a:latin typeface="Calibri"/>
                <a:cs typeface="Calibri"/>
              </a:rPr>
              <a:t>Куда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прибежала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Маша?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Кого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она</a:t>
            </a:r>
            <a:r>
              <a:rPr sz="2000" b="1" spc="40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там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увидела?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000" b="1" spc="-75" dirty="0">
                <a:latin typeface="Calibri"/>
                <a:cs typeface="Calibri"/>
              </a:rPr>
              <a:t>Где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сидел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ёж?</a:t>
            </a:r>
            <a:endParaRPr sz="2000">
              <a:latin typeface="Calibri"/>
              <a:cs typeface="Calibri"/>
            </a:endParaRPr>
          </a:p>
          <a:p>
            <a:pPr marL="355600" marR="505459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спросила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Маша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у </a:t>
            </a:r>
            <a:r>
              <a:rPr sz="2000" b="1" spc="-20" dirty="0">
                <a:latin typeface="Calibri"/>
                <a:cs typeface="Calibri"/>
              </a:rPr>
              <a:t>ежа?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ответил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ёж?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</a:tabLst>
            </a:pPr>
            <a:r>
              <a:rPr sz="2000" b="1" spc="-20" dirty="0">
                <a:latin typeface="Calibri"/>
                <a:cs typeface="Calibri"/>
              </a:rPr>
              <a:t>Куда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он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привёл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Машу?</a:t>
            </a:r>
            <a:endParaRPr sz="2000">
              <a:latin typeface="Calibri"/>
              <a:cs typeface="Calibri"/>
            </a:endParaRPr>
          </a:p>
          <a:p>
            <a:pPr marL="355600" marR="28003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Как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ёжик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Маше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дорогу показывал?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85"/>
              </a:spcBef>
            </a:pPr>
            <a:endParaRPr sz="20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endParaRPr sz="1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Скажи,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ёжик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держит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84455" marR="508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лапках?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Можно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распечатать, </a:t>
            </a:r>
            <a:r>
              <a:rPr sz="1800" b="1" dirty="0">
                <a:latin typeface="Calibri"/>
                <a:cs typeface="Calibri"/>
              </a:rPr>
              <a:t>обвести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раскрасить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картинку.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99709" y="201625"/>
            <a:ext cx="3583304" cy="6245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избушке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старая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баба-</a:t>
            </a:r>
            <a:r>
              <a:rPr sz="2400" b="1" spc="-25" dirty="0">
                <a:latin typeface="Calibri"/>
                <a:cs typeface="Calibri"/>
              </a:rPr>
              <a:t>яга </a:t>
            </a:r>
            <a:r>
              <a:rPr sz="2400" b="1" dirty="0">
                <a:latin typeface="Calibri"/>
                <a:cs typeface="Calibri"/>
              </a:rPr>
              <a:t>прядёт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кудель.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на </a:t>
            </a:r>
            <a:r>
              <a:rPr sz="2400" b="1" spc="-10" dirty="0">
                <a:latin typeface="Calibri"/>
                <a:cs typeface="Calibri"/>
              </a:rPr>
              <a:t>лавочке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сидит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братец,</a:t>
            </a:r>
            <a:endParaRPr sz="2400">
              <a:latin typeface="Calibri"/>
              <a:cs typeface="Calibri"/>
            </a:endParaRPr>
          </a:p>
          <a:p>
            <a:pPr marL="12700" marR="78232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играет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серебряными яблочками.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Девочка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вошла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избушку:</a:t>
            </a:r>
            <a:endParaRPr sz="2400">
              <a:latin typeface="Calibri"/>
              <a:cs typeface="Calibri"/>
            </a:endParaRPr>
          </a:p>
          <a:p>
            <a:pPr marL="232410" indent="-219710">
              <a:lnSpc>
                <a:spcPct val="100000"/>
              </a:lnSpc>
              <a:buChar char="–"/>
              <a:tabLst>
                <a:tab pos="232410" algn="l"/>
              </a:tabLst>
            </a:pPr>
            <a:r>
              <a:rPr sz="2400" b="1" spc="-10" dirty="0">
                <a:latin typeface="Calibri"/>
                <a:cs typeface="Calibri"/>
              </a:rPr>
              <a:t>Здравствуй,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бабушка!</a:t>
            </a:r>
            <a:endParaRPr sz="2400">
              <a:latin typeface="Calibri"/>
              <a:cs typeface="Calibri"/>
            </a:endParaRPr>
          </a:p>
          <a:p>
            <a:pPr marL="12700" marR="303530" indent="219710">
              <a:lnSpc>
                <a:spcPct val="100000"/>
              </a:lnSpc>
              <a:spcBef>
                <a:spcPts val="2885"/>
              </a:spcBef>
              <a:buChar char="–"/>
              <a:tabLst>
                <a:tab pos="232410" algn="l"/>
              </a:tabLst>
            </a:pPr>
            <a:r>
              <a:rPr sz="2400" b="1" spc="-10" dirty="0">
                <a:latin typeface="Calibri"/>
                <a:cs typeface="Calibri"/>
              </a:rPr>
              <a:t>Здравствуй,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девица! </a:t>
            </a:r>
            <a:r>
              <a:rPr sz="2400" b="1" dirty="0">
                <a:latin typeface="Calibri"/>
                <a:cs typeface="Calibri"/>
              </a:rPr>
              <a:t>Зачем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глаза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явилась?</a:t>
            </a:r>
            <a:endParaRPr sz="2400">
              <a:latin typeface="Calibri"/>
              <a:cs typeface="Calibri"/>
            </a:endParaRPr>
          </a:p>
          <a:p>
            <a:pPr marL="12700" marR="113030" indent="219710">
              <a:lnSpc>
                <a:spcPct val="100000"/>
              </a:lnSpc>
              <a:spcBef>
                <a:spcPts val="2880"/>
              </a:spcBef>
              <a:buChar char="–"/>
              <a:tabLst>
                <a:tab pos="232410" algn="l"/>
              </a:tabLst>
            </a:pPr>
            <a:r>
              <a:rPr sz="2400" b="1" dirty="0">
                <a:latin typeface="Calibri"/>
                <a:cs typeface="Calibri"/>
              </a:rPr>
              <a:t>Я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мхам,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10" dirty="0">
                <a:latin typeface="Calibri"/>
                <a:cs typeface="Calibri"/>
              </a:rPr>
              <a:t> болотам ходила,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платье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измочила, </a:t>
            </a:r>
            <a:r>
              <a:rPr sz="2400" b="1" dirty="0">
                <a:latin typeface="Calibri"/>
                <a:cs typeface="Calibri"/>
              </a:rPr>
              <a:t>пришла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погреться.</a:t>
            </a:r>
            <a:endParaRPr sz="2400">
              <a:latin typeface="Calibri"/>
              <a:cs typeface="Calibri"/>
            </a:endParaRPr>
          </a:p>
          <a:p>
            <a:pPr marL="12700" marR="409575" indent="219710">
              <a:lnSpc>
                <a:spcPct val="100000"/>
              </a:lnSpc>
              <a:spcBef>
                <a:spcPts val="2885"/>
              </a:spcBef>
              <a:buChar char="–"/>
              <a:tabLst>
                <a:tab pos="232410" algn="l"/>
              </a:tabLst>
            </a:pPr>
            <a:r>
              <a:rPr sz="2400" b="1" dirty="0">
                <a:latin typeface="Calibri"/>
                <a:cs typeface="Calibri"/>
              </a:rPr>
              <a:t>Садись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покуда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кудель прясть.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889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5"/>
            <a:ext cx="9143999" cy="42001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6334" y="4384040"/>
            <a:ext cx="846963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5087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Баба-</a:t>
            </a:r>
            <a:r>
              <a:rPr sz="1800" b="1" dirty="0">
                <a:latin typeface="Calibri"/>
                <a:cs typeface="Calibri"/>
              </a:rPr>
              <a:t>яга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дала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ей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веретено,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сама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ушла.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прядёт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вдруг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из-под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печки </a:t>
            </a:r>
            <a:r>
              <a:rPr sz="1800" b="1" dirty="0">
                <a:latin typeface="Calibri"/>
                <a:cs typeface="Calibri"/>
              </a:rPr>
              <a:t>выбегает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мышка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говорит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ей:</a:t>
            </a:r>
            <a:endParaRPr sz="1800">
              <a:latin typeface="Calibri"/>
              <a:cs typeface="Calibri"/>
            </a:endParaRPr>
          </a:p>
          <a:p>
            <a:pPr marL="179070" indent="-166370">
              <a:lnSpc>
                <a:spcPct val="100000"/>
              </a:lnSpc>
              <a:buChar char="–"/>
              <a:tabLst>
                <a:tab pos="179070" algn="l"/>
              </a:tabLst>
            </a:pPr>
            <a:r>
              <a:rPr sz="1800" b="1" dirty="0">
                <a:latin typeface="Calibri"/>
                <a:cs typeface="Calibri"/>
              </a:rPr>
              <a:t>Девица,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девица,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дай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мне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кашки,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тебе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добренькое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скажу.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дала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ей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кашки,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мышка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ей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сказала:</a:t>
            </a:r>
            <a:endParaRPr sz="1800">
              <a:latin typeface="Calibri"/>
              <a:cs typeface="Calibri"/>
            </a:endParaRPr>
          </a:p>
          <a:p>
            <a:pPr marL="12700" marR="5080" indent="165735">
              <a:lnSpc>
                <a:spcPct val="100000"/>
              </a:lnSpc>
              <a:buChar char="–"/>
              <a:tabLst>
                <a:tab pos="178435" algn="l"/>
              </a:tabLst>
            </a:pPr>
            <a:r>
              <a:rPr sz="1800" b="1" spc="-10" dirty="0">
                <a:latin typeface="Calibri"/>
                <a:cs typeface="Calibri"/>
              </a:rPr>
              <a:t>Баба-</a:t>
            </a:r>
            <a:r>
              <a:rPr sz="1800" b="1" dirty="0">
                <a:latin typeface="Calibri"/>
                <a:cs typeface="Calibri"/>
              </a:rPr>
              <a:t>яга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пошла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баню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топить.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Она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тебя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вымоет-</a:t>
            </a:r>
            <a:r>
              <a:rPr sz="1800" b="1" dirty="0">
                <a:latin typeface="Calibri"/>
                <a:cs typeface="Calibri"/>
              </a:rPr>
              <a:t>выпарит,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печь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посадит,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зажарит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и </a:t>
            </a:r>
            <a:r>
              <a:rPr sz="1800" b="1" dirty="0">
                <a:latin typeface="Calibri"/>
                <a:cs typeface="Calibri"/>
              </a:rPr>
              <a:t>съест,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сама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твоих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костях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покатается.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сидит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ни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жива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ни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мертва,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плачет,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мышка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ей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опять:</a:t>
            </a:r>
            <a:endParaRPr sz="1800">
              <a:latin typeface="Calibri"/>
              <a:cs typeface="Calibri"/>
            </a:endParaRPr>
          </a:p>
          <a:p>
            <a:pPr marL="178435" indent="-165735">
              <a:lnSpc>
                <a:spcPct val="100000"/>
              </a:lnSpc>
              <a:spcBef>
                <a:spcPts val="5"/>
              </a:spcBef>
              <a:buChar char="–"/>
              <a:tabLst>
                <a:tab pos="178435" algn="l"/>
              </a:tabLst>
            </a:pP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дожидайся,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бери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братца,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беги,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я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тебя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кудель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попряду.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5" y="3406140"/>
            <a:ext cx="3675888" cy="3429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2852" y="204977"/>
            <a:ext cx="5013325" cy="3075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Девочка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взяла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братца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побежала.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А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баба-</a:t>
            </a:r>
            <a:r>
              <a:rPr sz="2000" b="1" dirty="0">
                <a:latin typeface="Calibri"/>
                <a:cs typeface="Calibri"/>
              </a:rPr>
              <a:t>яга</a:t>
            </a:r>
            <a:r>
              <a:rPr sz="2000" b="1" spc="-10" dirty="0">
                <a:latin typeface="Calibri"/>
                <a:cs typeface="Calibri"/>
              </a:rPr>
              <a:t> подойдёт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окошку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спрашивает: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Девица,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прядёшь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ли?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Мышка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ей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отвечает:</a:t>
            </a:r>
            <a:endParaRPr sz="20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buChar char="–"/>
              <a:tabLst>
                <a:tab pos="196215" algn="l"/>
              </a:tabLst>
            </a:pPr>
            <a:r>
              <a:rPr sz="2000" b="1" spc="-10" dirty="0">
                <a:latin typeface="Calibri"/>
                <a:cs typeface="Calibri"/>
              </a:rPr>
              <a:t>Пряду,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бабушка…</a:t>
            </a:r>
            <a:endParaRPr sz="2000">
              <a:latin typeface="Calibri"/>
              <a:cs typeface="Calibri"/>
            </a:endParaRPr>
          </a:p>
          <a:p>
            <a:pPr marL="12700" marR="99568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Баба-</a:t>
            </a:r>
            <a:r>
              <a:rPr sz="2000" b="1" dirty="0">
                <a:latin typeface="Calibri"/>
                <a:cs typeface="Calibri"/>
              </a:rPr>
              <a:t>яга баню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вытопила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пошла</a:t>
            </a:r>
            <a:r>
              <a:rPr sz="2000" b="1" spc="-25" dirty="0">
                <a:latin typeface="Calibri"/>
                <a:cs typeface="Calibri"/>
              </a:rPr>
              <a:t> за </a:t>
            </a:r>
            <a:r>
              <a:rPr sz="2000" b="1" dirty="0">
                <a:latin typeface="Calibri"/>
                <a:cs typeface="Calibri"/>
              </a:rPr>
              <a:t>девочкой.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избушке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никого.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Баба-</a:t>
            </a:r>
            <a:r>
              <a:rPr sz="2000" b="1" dirty="0">
                <a:latin typeface="Calibri"/>
                <a:cs typeface="Calibri"/>
              </a:rPr>
              <a:t>яга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закричала:</a:t>
            </a:r>
            <a:endParaRPr sz="2000">
              <a:latin typeface="Calibri"/>
              <a:cs typeface="Calibri"/>
            </a:endParaRPr>
          </a:p>
          <a:p>
            <a:pPr marL="12700" marR="625475" indent="183515">
              <a:lnSpc>
                <a:spcPct val="100000"/>
              </a:lnSpc>
              <a:buChar char="–"/>
              <a:tabLst>
                <a:tab pos="196215" algn="l"/>
              </a:tabLst>
            </a:pPr>
            <a:r>
              <a:rPr sz="2000" b="1" spc="-35" dirty="0">
                <a:latin typeface="Calibri"/>
                <a:cs typeface="Calibri"/>
              </a:rPr>
              <a:t>Гуси-</a:t>
            </a:r>
            <a:r>
              <a:rPr sz="2000" b="1" dirty="0">
                <a:latin typeface="Calibri"/>
                <a:cs typeface="Calibri"/>
              </a:rPr>
              <a:t>лебеди!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Летите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погоню!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Сестра </a:t>
            </a:r>
            <a:r>
              <a:rPr sz="2000" b="1" dirty="0">
                <a:latin typeface="Calibri"/>
                <a:cs typeface="Calibri"/>
              </a:rPr>
              <a:t>братца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унесла!..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44111" y="3428998"/>
            <a:ext cx="4876799" cy="34061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" y="187452"/>
            <a:ext cx="3677412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38"/>
            <a:ext cx="5940552" cy="684275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19927" y="30860"/>
            <a:ext cx="10737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0000"/>
                </a:solidFill>
              </a:rPr>
              <a:t>Вопросы: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6019927" y="336041"/>
            <a:ext cx="2918460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1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16865" algn="l"/>
              </a:tabLst>
            </a:pPr>
            <a:r>
              <a:rPr sz="2000" b="1" dirty="0">
                <a:latin typeface="Calibri"/>
                <a:cs typeface="Calibri"/>
              </a:rPr>
              <a:t>Кто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сидел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избушке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на </a:t>
            </a:r>
            <a:r>
              <a:rPr sz="2000" b="1" dirty="0">
                <a:latin typeface="Calibri"/>
                <a:cs typeface="Calibri"/>
              </a:rPr>
              <a:t>курьих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ножках?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buAutoNum type="arabicPeriod"/>
              <a:tabLst>
                <a:tab pos="265430" algn="l"/>
              </a:tabLst>
            </a:pP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делала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Баба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Яга?</a:t>
            </a:r>
            <a:endParaRPr sz="2000">
              <a:latin typeface="Calibri"/>
              <a:cs typeface="Calibri"/>
            </a:endParaRPr>
          </a:p>
          <a:p>
            <a:pPr marL="12700" marR="685165" indent="252729">
              <a:lnSpc>
                <a:spcPct val="100000"/>
              </a:lnSpc>
              <a:buAutoNum type="arabicPeriod"/>
              <a:tabLst>
                <a:tab pos="265430" algn="l"/>
              </a:tabLst>
            </a:pPr>
            <a:r>
              <a:rPr sz="2000" b="1" dirty="0">
                <a:latin typeface="Calibri"/>
                <a:cs typeface="Calibri"/>
              </a:rPr>
              <a:t>Чем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играл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братец Ванюшка?</a:t>
            </a:r>
            <a:endParaRPr sz="2000">
              <a:latin typeface="Calibri"/>
              <a:cs typeface="Calibri"/>
            </a:endParaRPr>
          </a:p>
          <a:p>
            <a:pPr marL="12700" marR="118110" indent="252729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65430" algn="l"/>
              </a:tabLst>
            </a:pP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заставила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Баба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Яга </a:t>
            </a:r>
            <a:r>
              <a:rPr sz="2000" b="1" dirty="0">
                <a:latin typeface="Calibri"/>
                <a:cs typeface="Calibri"/>
              </a:rPr>
              <a:t>делать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Машу?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buAutoNum type="arabicPeriod"/>
              <a:tabLst>
                <a:tab pos="265430" algn="l"/>
              </a:tabLst>
            </a:pPr>
            <a:r>
              <a:rPr sz="2000" b="1" spc="-20" dirty="0">
                <a:latin typeface="Calibri"/>
                <a:cs typeface="Calibri"/>
              </a:rPr>
              <a:t>Куда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ушла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Баба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Яга?</a:t>
            </a:r>
            <a:endParaRPr sz="2000">
              <a:latin typeface="Calibri"/>
              <a:cs typeface="Calibri"/>
            </a:endParaRPr>
          </a:p>
          <a:p>
            <a:pPr marL="12700" marR="230504" indent="252729">
              <a:lnSpc>
                <a:spcPct val="100000"/>
              </a:lnSpc>
              <a:buAutoNum type="arabicPeriod"/>
              <a:tabLst>
                <a:tab pos="265430" algn="l"/>
              </a:tabLst>
            </a:pP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задумала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сделать </a:t>
            </a:r>
            <a:r>
              <a:rPr sz="2000" b="1" dirty="0">
                <a:latin typeface="Calibri"/>
                <a:cs typeface="Calibri"/>
              </a:rPr>
              <a:t>Баба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Яга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Машей?</a:t>
            </a:r>
            <a:endParaRPr sz="2000">
              <a:latin typeface="Calibri"/>
              <a:cs typeface="Calibri"/>
            </a:endParaRPr>
          </a:p>
          <a:p>
            <a:pPr marL="12700" marR="71564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5.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Кто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помог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Маше </a:t>
            </a:r>
            <a:r>
              <a:rPr sz="2000" b="1" dirty="0">
                <a:latin typeface="Calibri"/>
                <a:cs typeface="Calibri"/>
              </a:rPr>
              <a:t>сбежать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братцем?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4071" y="4824476"/>
            <a:ext cx="1925320" cy="1213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5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</a:pPr>
            <a:r>
              <a:rPr sz="2000" b="1" dirty="0">
                <a:latin typeface="Calibri"/>
                <a:cs typeface="Calibri"/>
              </a:rPr>
              <a:t>Помоги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Маше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пройти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лабиринт </a:t>
            </a:r>
            <a:r>
              <a:rPr sz="2000" b="1" dirty="0">
                <a:latin typeface="Calibri"/>
                <a:cs typeface="Calibri"/>
              </a:rPr>
              <a:t>без</a:t>
            </a:r>
            <a:r>
              <a:rPr sz="2000" b="1" spc="-10" dirty="0">
                <a:latin typeface="Calibri"/>
                <a:cs typeface="Calibri"/>
              </a:rPr>
              <a:t> препятствий.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13207"/>
            <a:ext cx="80264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Взвились</a:t>
            </a:r>
            <a:r>
              <a:rPr sz="2400" spc="-80" dirty="0"/>
              <a:t> </a:t>
            </a:r>
            <a:r>
              <a:rPr sz="2400" spc="-10" dirty="0"/>
              <a:t>гуси-</a:t>
            </a:r>
            <a:r>
              <a:rPr sz="2400" dirty="0"/>
              <a:t>лебеди,</a:t>
            </a:r>
            <a:r>
              <a:rPr sz="2400" spc="-70" dirty="0"/>
              <a:t> </a:t>
            </a:r>
            <a:r>
              <a:rPr sz="2400" dirty="0"/>
              <a:t>закричали,</a:t>
            </a:r>
            <a:r>
              <a:rPr sz="2400" spc="-65" dirty="0"/>
              <a:t> </a:t>
            </a:r>
            <a:r>
              <a:rPr sz="2400" spc="-10" dirty="0"/>
              <a:t>полетели.</a:t>
            </a:r>
            <a:r>
              <a:rPr sz="2400" spc="-100" dirty="0"/>
              <a:t> </a:t>
            </a:r>
            <a:r>
              <a:rPr sz="2400" dirty="0"/>
              <a:t>А</a:t>
            </a:r>
            <a:r>
              <a:rPr sz="2400" spc="-80" dirty="0"/>
              <a:t> </a:t>
            </a:r>
            <a:r>
              <a:rPr sz="2400" dirty="0"/>
              <a:t>Маша</a:t>
            </a:r>
            <a:r>
              <a:rPr sz="2400" spc="-75" dirty="0"/>
              <a:t> </a:t>
            </a:r>
            <a:r>
              <a:rPr sz="2400" spc="-10" dirty="0"/>
              <a:t>бежит, </a:t>
            </a:r>
            <a:r>
              <a:rPr sz="2400" dirty="0"/>
              <a:t>несёт</a:t>
            </a:r>
            <a:r>
              <a:rPr sz="2400" spc="-70" dirty="0"/>
              <a:t> </a:t>
            </a:r>
            <a:r>
              <a:rPr sz="2400" dirty="0"/>
              <a:t>братца,</a:t>
            </a:r>
            <a:r>
              <a:rPr sz="2400" spc="-40" dirty="0"/>
              <a:t> </a:t>
            </a:r>
            <a:r>
              <a:rPr sz="2400" dirty="0"/>
              <a:t>ног</a:t>
            </a:r>
            <a:r>
              <a:rPr sz="2400" spc="-70" dirty="0"/>
              <a:t> </a:t>
            </a:r>
            <a:r>
              <a:rPr sz="2400" dirty="0"/>
              <a:t>под</a:t>
            </a:r>
            <a:r>
              <a:rPr sz="2400" spc="-65" dirty="0"/>
              <a:t> </a:t>
            </a:r>
            <a:r>
              <a:rPr sz="2400" dirty="0"/>
              <a:t>собой</a:t>
            </a:r>
            <a:r>
              <a:rPr sz="2400" spc="-90" dirty="0"/>
              <a:t> </a:t>
            </a:r>
            <a:r>
              <a:rPr sz="2400" dirty="0"/>
              <a:t>не</a:t>
            </a:r>
            <a:r>
              <a:rPr sz="2400" spc="-65" dirty="0"/>
              <a:t> </a:t>
            </a:r>
            <a:r>
              <a:rPr sz="2400" spc="-10" dirty="0"/>
              <a:t>чует.</a:t>
            </a:r>
            <a:r>
              <a:rPr sz="2400" spc="-75" dirty="0"/>
              <a:t> </a:t>
            </a:r>
            <a:r>
              <a:rPr sz="2400" spc="-45" dirty="0"/>
              <a:t>Глянула</a:t>
            </a:r>
            <a:r>
              <a:rPr sz="2400" spc="-55" dirty="0"/>
              <a:t> </a:t>
            </a:r>
            <a:r>
              <a:rPr sz="2400" dirty="0"/>
              <a:t>назад-</a:t>
            </a:r>
            <a:r>
              <a:rPr sz="2400" spc="-55" dirty="0"/>
              <a:t> </a:t>
            </a:r>
            <a:r>
              <a:rPr sz="2400" spc="-10" dirty="0"/>
              <a:t>увидела гусей-лебедей……</a:t>
            </a:r>
            <a:r>
              <a:rPr sz="2400" spc="-45" dirty="0"/>
              <a:t> </a:t>
            </a:r>
            <a:r>
              <a:rPr sz="2400" dirty="0"/>
              <a:t>Что</a:t>
            </a:r>
            <a:r>
              <a:rPr sz="2400" spc="-75" dirty="0"/>
              <a:t> </a:t>
            </a:r>
            <a:r>
              <a:rPr sz="2400" spc="-10" dirty="0"/>
              <a:t>делать?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41119"/>
            <a:ext cx="9144000" cy="551687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203" y="1472183"/>
            <a:ext cx="5016246" cy="50535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7794" y="129921"/>
            <a:ext cx="8231505" cy="5895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endParaRPr sz="2400">
              <a:latin typeface="Calibri"/>
              <a:cs typeface="Calibri"/>
            </a:endParaRPr>
          </a:p>
          <a:p>
            <a:pPr marL="1155700" indent="-252729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1155700" algn="l"/>
              </a:tabLst>
            </a:pP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сделала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Баба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Яга,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когда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увидела,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нет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Ванюшки?</a:t>
            </a:r>
            <a:endParaRPr sz="2000">
              <a:latin typeface="Calibri"/>
              <a:cs typeface="Calibri"/>
            </a:endParaRPr>
          </a:p>
          <a:p>
            <a:pPr marL="1294130" indent="-252729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294130" algn="l"/>
              </a:tabLst>
            </a:pPr>
            <a:r>
              <a:rPr sz="2000" b="1" dirty="0">
                <a:latin typeface="Calibri"/>
                <a:cs typeface="Calibri"/>
              </a:rPr>
              <a:t>Кто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полетел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погоню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за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Машей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братцем?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2000">
              <a:latin typeface="Calibri"/>
              <a:cs typeface="Calibri"/>
            </a:endParaRPr>
          </a:p>
          <a:p>
            <a:pPr marL="516255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Посчитай,</a:t>
            </a:r>
            <a:endParaRPr sz="2000">
              <a:latin typeface="Calibri"/>
              <a:cs typeface="Calibri"/>
            </a:endParaRPr>
          </a:p>
          <a:p>
            <a:pPr marL="5162550" algn="just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сколько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гусей-лебедей</a:t>
            </a:r>
            <a:endParaRPr sz="2000">
              <a:latin typeface="Calibri"/>
              <a:cs typeface="Calibri"/>
            </a:endParaRPr>
          </a:p>
          <a:p>
            <a:pPr marL="5162550" marR="5080" algn="just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пустились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догонять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Машу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с </a:t>
            </a:r>
            <a:r>
              <a:rPr sz="2000" b="1" dirty="0">
                <a:latin typeface="Calibri"/>
                <a:cs typeface="Calibri"/>
              </a:rPr>
              <a:t>Ванюшкой?</a:t>
            </a:r>
            <a:r>
              <a:rPr sz="2000" b="1" spc="3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Впиши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число</a:t>
            </a:r>
            <a:r>
              <a:rPr sz="2000" b="1" spc="-50" dirty="0">
                <a:latin typeface="Calibri"/>
                <a:cs typeface="Calibri"/>
              </a:rPr>
              <a:t> в </a:t>
            </a:r>
            <a:r>
              <a:rPr sz="2000" b="1" spc="-10" dirty="0">
                <a:latin typeface="Calibri"/>
                <a:cs typeface="Calibri"/>
              </a:rPr>
              <a:t>квадратик.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2000">
              <a:latin typeface="Calibri"/>
              <a:cs typeface="Calibri"/>
            </a:endParaRPr>
          </a:p>
          <a:p>
            <a:pPr marL="5162550">
              <a:lnSpc>
                <a:spcPct val="100000"/>
              </a:lnSpc>
              <a:tabLst>
                <a:tab pos="7539355" algn="l"/>
              </a:tabLst>
            </a:pPr>
            <a:r>
              <a:rPr sz="6600" b="1" spc="-50" dirty="0">
                <a:solidFill>
                  <a:srgbClr val="6F2F9F"/>
                </a:solidFill>
                <a:latin typeface="Calibri"/>
                <a:cs typeface="Calibri"/>
              </a:rPr>
              <a:t>1</a:t>
            </a:r>
            <a:r>
              <a:rPr sz="6600" b="1" dirty="0">
                <a:solidFill>
                  <a:srgbClr val="6F2F9F"/>
                </a:solidFill>
                <a:latin typeface="Calibri"/>
                <a:cs typeface="Calibri"/>
              </a:rPr>
              <a:t>	</a:t>
            </a:r>
            <a:r>
              <a:rPr sz="6600" b="1" spc="-50" dirty="0">
                <a:solidFill>
                  <a:srgbClr val="00AF50"/>
                </a:solidFill>
                <a:latin typeface="Calibri"/>
                <a:cs typeface="Calibri"/>
              </a:rPr>
              <a:t>3</a:t>
            </a:r>
            <a:endParaRPr sz="6600">
              <a:latin typeface="Calibri"/>
              <a:cs typeface="Calibri"/>
            </a:endParaRPr>
          </a:p>
          <a:p>
            <a:pPr marL="6098540">
              <a:lnSpc>
                <a:spcPct val="100000"/>
              </a:lnSpc>
              <a:spcBef>
                <a:spcPts val="2285"/>
              </a:spcBef>
            </a:pPr>
            <a:r>
              <a:rPr sz="6600" b="1" spc="-5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339" y="484124"/>
            <a:ext cx="7295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32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ВЫУЧИ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СКОРОГОВОРКУ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ПРО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ГУСЕЙ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46705" y="1337258"/>
            <a:ext cx="2679065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/>
              <a:t>-</a:t>
            </a:r>
            <a:r>
              <a:rPr sz="4400" dirty="0"/>
              <a:t>Гуси,</a:t>
            </a:r>
            <a:r>
              <a:rPr sz="4400" spc="-240" dirty="0"/>
              <a:t> </a:t>
            </a:r>
            <a:r>
              <a:rPr sz="4400" spc="-10" dirty="0"/>
              <a:t>гуси!</a:t>
            </a:r>
            <a:endParaRPr sz="4400"/>
          </a:p>
          <a:p>
            <a:pPr marL="12700">
              <a:lnSpc>
                <a:spcPct val="100000"/>
              </a:lnSpc>
            </a:pPr>
            <a:r>
              <a:rPr sz="4400" spc="-25" dirty="0"/>
              <a:t>-</a:t>
            </a:r>
            <a:r>
              <a:rPr sz="4400" spc="-130" dirty="0"/>
              <a:t>ГА-ГА-</a:t>
            </a:r>
            <a:r>
              <a:rPr sz="4400" spc="-25" dirty="0"/>
              <a:t>ГА!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2346705" y="2678633"/>
            <a:ext cx="558990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25" dirty="0">
                <a:latin typeface="Calibri"/>
                <a:cs typeface="Calibri"/>
              </a:rPr>
              <a:t>-</a:t>
            </a:r>
            <a:r>
              <a:rPr sz="4400" b="1" dirty="0">
                <a:latin typeface="Calibri"/>
                <a:cs typeface="Calibri"/>
              </a:rPr>
              <a:t>БУКВЫ</a:t>
            </a:r>
            <a:r>
              <a:rPr sz="4400" b="1" spc="-9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ЗНАЕТЕ?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400" b="1" spc="-25" dirty="0">
                <a:latin typeface="Calibri"/>
                <a:cs typeface="Calibri"/>
              </a:rPr>
              <a:t>-</a:t>
            </a:r>
            <a:r>
              <a:rPr sz="4400" b="1" spc="-20" dirty="0">
                <a:latin typeface="Calibri"/>
                <a:cs typeface="Calibri"/>
              </a:rPr>
              <a:t>АГА!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b="1" dirty="0">
                <a:latin typeface="Calibri"/>
                <a:cs typeface="Calibri"/>
              </a:rPr>
              <a:t>ПОДЫМАЮТ</a:t>
            </a:r>
            <a:r>
              <a:rPr sz="4400" b="1" spc="-250" dirty="0">
                <a:latin typeface="Calibri"/>
                <a:cs typeface="Calibri"/>
              </a:rPr>
              <a:t> </a:t>
            </a:r>
            <a:r>
              <a:rPr sz="4400" b="1" spc="-25" dirty="0">
                <a:latin typeface="Calibri"/>
                <a:cs typeface="Calibri"/>
              </a:rPr>
              <a:t>ГАМ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b="1" dirty="0">
                <a:latin typeface="Calibri"/>
                <a:cs typeface="Calibri"/>
              </a:rPr>
              <a:t>И</a:t>
            </a:r>
            <a:r>
              <a:rPr sz="4400" b="1" spc="-65" dirty="0">
                <a:latin typeface="Calibri"/>
                <a:cs typeface="Calibri"/>
              </a:rPr>
              <a:t> </a:t>
            </a:r>
            <a:r>
              <a:rPr sz="4400" b="1" spc="-40" dirty="0">
                <a:latin typeface="Calibri"/>
                <a:cs typeface="Calibri"/>
              </a:rPr>
              <a:t>ЧИТАЮТ</a:t>
            </a:r>
            <a:r>
              <a:rPr sz="4400" b="1" spc="-7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ПО</a:t>
            </a:r>
            <a:r>
              <a:rPr sz="4400" b="1" spc="-60" dirty="0">
                <a:latin typeface="Calibri"/>
                <a:cs typeface="Calibri"/>
              </a:rPr>
              <a:t> </a:t>
            </a:r>
            <a:r>
              <a:rPr sz="4400" b="1" spc="-40" dirty="0">
                <a:latin typeface="Calibri"/>
                <a:cs typeface="Calibri"/>
              </a:rPr>
              <a:t>СЛОГАМ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b="1" spc="-25" dirty="0">
                <a:latin typeface="Calibri"/>
                <a:cs typeface="Calibri"/>
              </a:rPr>
              <a:t>-</a:t>
            </a:r>
            <a:r>
              <a:rPr sz="4400" b="1" spc="-130" dirty="0">
                <a:latin typeface="Calibri"/>
                <a:cs typeface="Calibri"/>
              </a:rPr>
              <a:t>ГА-ГА-</a:t>
            </a:r>
            <a:r>
              <a:rPr sz="4400" b="1" spc="-10" dirty="0">
                <a:latin typeface="Calibri"/>
                <a:cs typeface="Calibri"/>
              </a:rPr>
              <a:t>ГА……….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134492"/>
            <a:ext cx="845629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Сестра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братцем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добежала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до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молочной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реки.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Видит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летят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гуси-лебеди.</a:t>
            </a:r>
            <a:endParaRPr sz="1800">
              <a:latin typeface="Calibri"/>
              <a:cs typeface="Calibri"/>
            </a:endParaRPr>
          </a:p>
          <a:p>
            <a:pPr marL="178435" indent="-165735">
              <a:lnSpc>
                <a:spcPct val="100000"/>
              </a:lnSpc>
              <a:buChar char="–"/>
              <a:tabLst>
                <a:tab pos="178435" algn="l"/>
              </a:tabLst>
            </a:pPr>
            <a:r>
              <a:rPr sz="1800" b="1" dirty="0">
                <a:latin typeface="Calibri"/>
                <a:cs typeface="Calibri"/>
              </a:rPr>
              <a:t>Речка,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матушка,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спрячь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меня!</a:t>
            </a:r>
            <a:endParaRPr sz="1800">
              <a:latin typeface="Calibri"/>
              <a:cs typeface="Calibri"/>
            </a:endParaRPr>
          </a:p>
          <a:p>
            <a:pPr marL="179070" indent="-166370">
              <a:lnSpc>
                <a:spcPct val="100000"/>
              </a:lnSpc>
              <a:buChar char="–"/>
              <a:tabLst>
                <a:tab pos="179070" algn="l"/>
              </a:tabLst>
            </a:pPr>
            <a:r>
              <a:rPr sz="1800" b="1" dirty="0">
                <a:latin typeface="Calibri"/>
                <a:cs typeface="Calibri"/>
              </a:rPr>
              <a:t>Поешь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простого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киселька.</a:t>
            </a:r>
            <a:endParaRPr sz="1800">
              <a:latin typeface="Calibri"/>
              <a:cs typeface="Calibri"/>
            </a:endParaRPr>
          </a:p>
          <a:p>
            <a:pPr marL="12700" marR="72009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поела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спасибо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сказала.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Река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укрыла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её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под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кисельным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бережком. </a:t>
            </a:r>
            <a:r>
              <a:rPr sz="1800" b="1" spc="-25" dirty="0">
                <a:latin typeface="Calibri"/>
                <a:cs typeface="Calibri"/>
              </a:rPr>
              <a:t>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увидали,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пролетели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мимо.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братцем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опять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побежала.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гуси-лебеди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воротились,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летят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навстречу,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вот- </a:t>
            </a:r>
            <a:r>
              <a:rPr sz="1800" b="1" dirty="0">
                <a:latin typeface="Calibri"/>
                <a:cs typeface="Calibri"/>
              </a:rPr>
              <a:t>вот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увидят.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58567"/>
            <a:ext cx="9143999" cy="459942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76911"/>
            <a:ext cx="7271384" cy="2101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r>
              <a:rPr sz="1800" b="1" spc="3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1.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Куда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побежала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Маша?</a:t>
            </a:r>
            <a:endParaRPr sz="2400">
              <a:latin typeface="Calibri"/>
              <a:cs typeface="Calibri"/>
            </a:endParaRPr>
          </a:p>
          <a:p>
            <a:pPr marL="1815464" indent="-30162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1815464" algn="l"/>
              </a:tabLst>
            </a:pPr>
            <a:r>
              <a:rPr sz="2400" b="1" dirty="0">
                <a:latin typeface="Calibri"/>
                <a:cs typeface="Calibri"/>
              </a:rPr>
              <a:t>Что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попросила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Маша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молочной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речки?</a:t>
            </a:r>
            <a:endParaRPr sz="2400">
              <a:latin typeface="Calibri"/>
              <a:cs typeface="Calibri"/>
            </a:endParaRPr>
          </a:p>
          <a:p>
            <a:pPr marL="1815464" indent="-301625">
              <a:lnSpc>
                <a:spcPct val="100000"/>
              </a:lnSpc>
              <a:buAutoNum type="arabicPeriod" startAt="2"/>
              <a:tabLst>
                <a:tab pos="1815464" algn="l"/>
              </a:tabLst>
            </a:pPr>
            <a:r>
              <a:rPr sz="2400" b="1" dirty="0">
                <a:latin typeface="Calibri"/>
                <a:cs typeface="Calibri"/>
              </a:rPr>
              <a:t>Что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попросила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речка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Маши?</a:t>
            </a:r>
            <a:endParaRPr sz="2400">
              <a:latin typeface="Calibri"/>
              <a:cs typeface="Calibri"/>
            </a:endParaRPr>
          </a:p>
          <a:p>
            <a:pPr marL="1815464" indent="-301625">
              <a:lnSpc>
                <a:spcPct val="100000"/>
              </a:lnSpc>
              <a:buAutoNum type="arabicPeriod" startAt="2"/>
              <a:tabLst>
                <a:tab pos="1815464" algn="l"/>
              </a:tabLst>
            </a:pP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речка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помогла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Маше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братцем?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35"/>
              </a:spcBef>
              <a:tabLst>
                <a:tab pos="1713230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ЗАДАНИЕ</a:t>
            </a:r>
            <a:r>
              <a:rPr sz="2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1: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400" b="1" dirty="0">
                <a:latin typeface="Calibri"/>
                <a:cs typeface="Calibri"/>
              </a:rPr>
              <a:t>Попробуй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нарисовать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образцу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348483"/>
            <a:ext cx="8820912" cy="45095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29921"/>
            <a:ext cx="820991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8915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Жили-</a:t>
            </a:r>
            <a:r>
              <a:rPr sz="2400" b="1" dirty="0">
                <a:latin typeface="Calibri"/>
                <a:cs typeface="Calibri"/>
              </a:rPr>
              <a:t>были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мужик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да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баба.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них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была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дочка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Машенька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да </a:t>
            </a:r>
            <a:r>
              <a:rPr sz="2400" b="1" dirty="0">
                <a:latin typeface="Calibri"/>
                <a:cs typeface="Calibri"/>
              </a:rPr>
              <a:t>сынок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Ванюшка.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Собрались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раз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отец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матерью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город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говорят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Маше: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-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Доченька,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-</a:t>
            </a:r>
            <a:r>
              <a:rPr sz="2400" b="1" spc="-10" dirty="0">
                <a:latin typeface="Calibri"/>
                <a:cs typeface="Calibri"/>
              </a:rPr>
              <a:t>будь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умница: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никуда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уходи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,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береги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братца.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А </a:t>
            </a:r>
            <a:r>
              <a:rPr sz="2400" b="1" dirty="0">
                <a:latin typeface="Calibri"/>
                <a:cs typeface="Calibri"/>
              </a:rPr>
              <a:t>мы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вам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базара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гостинцев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привезём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05226"/>
            <a:ext cx="9144000" cy="465277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195529"/>
            <a:ext cx="7696834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0000"/>
                </a:solidFill>
              </a:rPr>
              <a:t>ЗАДАНИЕ</a:t>
            </a:r>
            <a:r>
              <a:rPr sz="3200" spc="-8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2:</a:t>
            </a:r>
            <a:r>
              <a:rPr sz="3200" spc="-40" dirty="0">
                <a:solidFill>
                  <a:srgbClr val="FF0000"/>
                </a:solidFill>
              </a:rPr>
              <a:t> </a:t>
            </a:r>
            <a:r>
              <a:rPr sz="3200" dirty="0"/>
              <a:t>Найди</a:t>
            </a:r>
            <a:r>
              <a:rPr sz="3200" spc="-45" dirty="0"/>
              <a:t> </a:t>
            </a:r>
            <a:r>
              <a:rPr sz="3200" dirty="0"/>
              <a:t>среди</a:t>
            </a:r>
            <a:r>
              <a:rPr sz="3200" spc="-45" dirty="0"/>
              <a:t> </a:t>
            </a:r>
            <a:r>
              <a:rPr sz="3200" dirty="0"/>
              <a:t>птиц</a:t>
            </a:r>
            <a:r>
              <a:rPr sz="3200" spc="-55" dirty="0"/>
              <a:t> </a:t>
            </a:r>
            <a:r>
              <a:rPr sz="3200" dirty="0"/>
              <a:t>гуся.</a:t>
            </a:r>
            <a:r>
              <a:rPr sz="3200" spc="-45" dirty="0"/>
              <a:t> </a:t>
            </a:r>
            <a:r>
              <a:rPr sz="3200" spc="-10" dirty="0"/>
              <a:t>Назови </a:t>
            </a:r>
            <a:r>
              <a:rPr sz="3200" dirty="0"/>
              <a:t>какие</a:t>
            </a:r>
            <a:r>
              <a:rPr sz="3200" spc="-50" dirty="0"/>
              <a:t> </a:t>
            </a:r>
            <a:r>
              <a:rPr sz="3200" dirty="0"/>
              <a:t>еще</a:t>
            </a:r>
            <a:r>
              <a:rPr sz="3200" spc="-45" dirty="0"/>
              <a:t> </a:t>
            </a:r>
            <a:r>
              <a:rPr sz="3200" dirty="0"/>
              <a:t>птицы</a:t>
            </a:r>
            <a:r>
              <a:rPr sz="3200" spc="-60" dirty="0"/>
              <a:t> </a:t>
            </a:r>
            <a:r>
              <a:rPr sz="3200" dirty="0"/>
              <a:t>изображены</a:t>
            </a:r>
            <a:r>
              <a:rPr sz="3200" spc="-65" dirty="0"/>
              <a:t> </a:t>
            </a:r>
            <a:r>
              <a:rPr sz="3200" dirty="0"/>
              <a:t>на</a:t>
            </a:r>
            <a:r>
              <a:rPr sz="3200" spc="-40" dirty="0"/>
              <a:t> </a:t>
            </a:r>
            <a:r>
              <a:rPr sz="3200" spc="-10" dirty="0"/>
              <a:t>картинке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484375"/>
            <a:ext cx="8784336" cy="518464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251203"/>
            <a:ext cx="8961120" cy="534619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1391" rIns="0" bIns="0" rtlCol="0">
            <a:spAutoFit/>
          </a:bodyPr>
          <a:lstStyle/>
          <a:p>
            <a:pPr marL="2692400">
              <a:lnSpc>
                <a:spcPct val="100000"/>
              </a:lnSpc>
              <a:spcBef>
                <a:spcPts val="95"/>
              </a:spcBef>
            </a:pPr>
            <a:r>
              <a:rPr sz="4000" spc="-1040" dirty="0">
                <a:solidFill>
                  <a:srgbClr val="6F2F9F"/>
                </a:solidFill>
                <a:latin typeface="Arial"/>
                <a:cs typeface="Arial"/>
              </a:rPr>
              <a:t>ФИЗКУЛЬТМИНУТКА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278638"/>
            <a:ext cx="745109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делать?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Беда!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Стоит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яблоня…</a:t>
            </a:r>
            <a:endParaRPr sz="1800">
              <a:latin typeface="Calibri"/>
              <a:cs typeface="Calibri"/>
            </a:endParaRPr>
          </a:p>
          <a:p>
            <a:pPr marL="179070" indent="-166370">
              <a:lnSpc>
                <a:spcPct val="100000"/>
              </a:lnSpc>
              <a:buChar char="–"/>
              <a:tabLst>
                <a:tab pos="179070" algn="l"/>
              </a:tabLst>
            </a:pPr>
            <a:r>
              <a:rPr sz="1800" b="1" dirty="0">
                <a:latin typeface="Calibri"/>
                <a:cs typeface="Calibri"/>
              </a:rPr>
              <a:t>Яблоня,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матушка,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спрячь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меня!</a:t>
            </a:r>
            <a:endParaRPr sz="1800">
              <a:latin typeface="Calibri"/>
              <a:cs typeface="Calibri"/>
            </a:endParaRPr>
          </a:p>
          <a:p>
            <a:pPr marL="179070" indent="-166370">
              <a:lnSpc>
                <a:spcPct val="100000"/>
              </a:lnSpc>
              <a:buChar char="–"/>
              <a:tabLst>
                <a:tab pos="179070" algn="l"/>
              </a:tabLst>
            </a:pPr>
            <a:r>
              <a:rPr sz="1800" b="1" dirty="0">
                <a:latin typeface="Calibri"/>
                <a:cs typeface="Calibri"/>
              </a:rPr>
              <a:t>Поешь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лесного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яблочка.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поскорее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съела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спасибо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сказала.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Яблоня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её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заслонила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ветвями,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прикрыла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листами.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 увидали,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пролетели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мимо.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опять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побежала.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Бежит,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бежит,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уж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недалеко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осталось.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05227"/>
            <a:ext cx="9035795" cy="465277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274065"/>
            <a:ext cx="5654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ВОПРОСЫ:</a:t>
            </a:r>
            <a:r>
              <a:rPr sz="2400" spc="-40" dirty="0">
                <a:solidFill>
                  <a:srgbClr val="FF0000"/>
                </a:solidFill>
              </a:rPr>
              <a:t> </a:t>
            </a:r>
            <a:r>
              <a:rPr sz="2000" dirty="0"/>
              <a:t>1.</a:t>
            </a:r>
            <a:r>
              <a:rPr sz="2000" spc="-40" dirty="0"/>
              <a:t> </a:t>
            </a:r>
            <a:r>
              <a:rPr sz="2000" dirty="0"/>
              <a:t>Кто</a:t>
            </a:r>
            <a:r>
              <a:rPr sz="2000" spc="-55" dirty="0"/>
              <a:t> </a:t>
            </a:r>
            <a:r>
              <a:rPr sz="2000" dirty="0"/>
              <a:t>ещё</a:t>
            </a:r>
            <a:r>
              <a:rPr sz="2000" spc="-50" dirty="0"/>
              <a:t> </a:t>
            </a:r>
            <a:r>
              <a:rPr sz="2000" dirty="0"/>
              <a:t>помог</a:t>
            </a:r>
            <a:r>
              <a:rPr sz="2000" spc="-60" dirty="0"/>
              <a:t> </a:t>
            </a:r>
            <a:r>
              <a:rPr sz="2000" dirty="0"/>
              <a:t>Маше</a:t>
            </a:r>
            <a:r>
              <a:rPr sz="2000" spc="-40" dirty="0"/>
              <a:t> </a:t>
            </a:r>
            <a:r>
              <a:rPr sz="2000" dirty="0"/>
              <a:t>с</a:t>
            </a:r>
            <a:r>
              <a:rPr sz="2000" spc="-35" dirty="0"/>
              <a:t> </a:t>
            </a:r>
            <a:r>
              <a:rPr sz="2000" spc="-10" dirty="0"/>
              <a:t>Ванюшкой?</a:t>
            </a:r>
            <a:endParaRPr sz="2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7" y="1802891"/>
            <a:ext cx="4925568" cy="50551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60264" y="2924555"/>
            <a:ext cx="1728215" cy="16291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48071" y="5157214"/>
            <a:ext cx="1656587" cy="162915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44156" y="4148328"/>
            <a:ext cx="1728216" cy="158496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443989" y="642874"/>
            <a:ext cx="7078980" cy="1924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2.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попросила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яблоня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за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свою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помощь?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2.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Как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яблоня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спрятала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Машу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Ванюшку?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2000">
              <a:latin typeface="Calibri"/>
              <a:cs typeface="Calibri"/>
            </a:endParaRPr>
          </a:p>
          <a:p>
            <a:pPr marL="3796029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endParaRPr sz="1800">
              <a:latin typeface="Calibri"/>
              <a:cs typeface="Calibri"/>
            </a:endParaRPr>
          </a:p>
          <a:p>
            <a:pPr marL="3796029" marR="5080" indent="5143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Поставь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вместо</a:t>
            </a:r>
            <a:r>
              <a:rPr sz="1800" b="1" spc="3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знака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? </a:t>
            </a:r>
            <a:r>
              <a:rPr sz="1800" b="1" spc="-10" dirty="0">
                <a:latin typeface="Calibri"/>
                <a:cs typeface="Calibri"/>
              </a:rPr>
              <a:t>нужную картинку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278638"/>
            <a:ext cx="821880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575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Тут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увидели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её,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загоготали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налетают,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крыльями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бьют,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того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гляди </a:t>
            </a:r>
            <a:r>
              <a:rPr sz="1800" b="1" dirty="0">
                <a:latin typeface="Calibri"/>
                <a:cs typeface="Calibri"/>
              </a:rPr>
              <a:t>братца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из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рук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вырвут.</a:t>
            </a:r>
            <a:endParaRPr sz="1800">
              <a:latin typeface="Calibri"/>
              <a:cs typeface="Calibri"/>
            </a:endParaRPr>
          </a:p>
          <a:p>
            <a:pPr marL="12700" marR="217424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Добежала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до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печки: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-Печка,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матушка,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спрячь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меня!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Поешь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моего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ржаного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пирожка.</a:t>
            </a:r>
            <a:endParaRPr sz="1800">
              <a:latin typeface="Calibri"/>
              <a:cs typeface="Calibri"/>
            </a:endParaRPr>
          </a:p>
          <a:p>
            <a:pPr marL="12700" marR="7239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Девочка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скорее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пирожок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рот,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сама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братцем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печь.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Печка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их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заслонкой </a:t>
            </a:r>
            <a:r>
              <a:rPr sz="1800" b="1" dirty="0">
                <a:latin typeface="Calibri"/>
                <a:cs typeface="Calibri"/>
              </a:rPr>
              <a:t>закрыла.</a:t>
            </a:r>
            <a:r>
              <a:rPr sz="1800" b="1" spc="-25" dirty="0">
                <a:latin typeface="Calibri"/>
                <a:cs typeface="Calibri"/>
              </a:rPr>
              <a:t> 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печке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подлетели,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давай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заслонку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открывать,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тут-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то </a:t>
            </a:r>
            <a:r>
              <a:rPr sz="1800" b="1" dirty="0">
                <a:latin typeface="Calibri"/>
                <a:cs typeface="Calibri"/>
              </a:rPr>
              <a:t>было.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Сунулись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они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трубу,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да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печку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не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попали,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только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крылья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сажей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вымазали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Гуси-</a:t>
            </a:r>
            <a:r>
              <a:rPr sz="1800" b="1" dirty="0">
                <a:latin typeface="Calibri"/>
                <a:cs typeface="Calibri"/>
              </a:rPr>
              <a:t>лебеди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полетали-полетали,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покричали-покричали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ни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чем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улетели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Бабе- </a:t>
            </a:r>
            <a:r>
              <a:rPr sz="1800" b="1" spc="-20" dirty="0">
                <a:latin typeface="Calibri"/>
                <a:cs typeface="Calibri"/>
              </a:rPr>
              <a:t>Яге.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736" y="3122675"/>
            <a:ext cx="7272527" cy="373532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98577"/>
            <a:ext cx="7869555" cy="2105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1.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Кто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спрятал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Машу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Ванюшкой?</a:t>
            </a:r>
            <a:endParaRPr sz="2000">
              <a:latin typeface="Calibri"/>
              <a:cs typeface="Calibri"/>
            </a:endParaRPr>
          </a:p>
          <a:p>
            <a:pPr marL="2036445" indent="-251460">
              <a:lnSpc>
                <a:spcPct val="100000"/>
              </a:lnSpc>
              <a:spcBef>
                <a:spcPts val="60"/>
              </a:spcBef>
              <a:buAutoNum type="arabicPeriod" startAt="2"/>
              <a:tabLst>
                <a:tab pos="2036445" algn="l"/>
              </a:tabLst>
            </a:pPr>
            <a:r>
              <a:rPr sz="2000" b="1" dirty="0">
                <a:latin typeface="Calibri"/>
                <a:cs typeface="Calibri"/>
              </a:rPr>
              <a:t>Чем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их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печка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закрыла?</a:t>
            </a:r>
            <a:endParaRPr sz="2000">
              <a:latin typeface="Calibri"/>
              <a:cs typeface="Calibri"/>
            </a:endParaRPr>
          </a:p>
          <a:p>
            <a:pPr marL="2036445" indent="-251460">
              <a:lnSpc>
                <a:spcPts val="2370"/>
              </a:lnSpc>
              <a:buAutoNum type="arabicPeriod" startAt="2"/>
              <a:tabLst>
                <a:tab pos="2036445" algn="l"/>
              </a:tabLst>
            </a:pPr>
            <a:r>
              <a:rPr sz="2000" b="1" dirty="0">
                <a:latin typeface="Calibri"/>
                <a:cs typeface="Calibri"/>
              </a:rPr>
              <a:t>Смогли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ли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гуси-</a:t>
            </a:r>
            <a:r>
              <a:rPr sz="2000" b="1" dirty="0">
                <a:latin typeface="Calibri"/>
                <a:cs typeface="Calibri"/>
              </a:rPr>
              <a:t>лебеди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попасть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печку?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3329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Скажи,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что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ней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нарисовано.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Сосчитай,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сколько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гусей-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dirty="0">
                <a:latin typeface="Calibri"/>
                <a:cs typeface="Calibri"/>
              </a:rPr>
              <a:t>лебедей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спряталось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облаках?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Сколько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цветов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нарисовано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печке?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Calibri"/>
                <a:cs typeface="Calibri"/>
              </a:rPr>
              <a:t>Сколько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цветов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выросло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около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печки?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36591" y="2170174"/>
            <a:ext cx="4226560" cy="4628515"/>
            <a:chOff x="4736591" y="2170174"/>
            <a:chExt cx="4226560" cy="46285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2791" y="2246375"/>
              <a:ext cx="4073652" cy="44759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74691" y="2208274"/>
              <a:ext cx="4150360" cy="4552315"/>
            </a:xfrm>
            <a:custGeom>
              <a:avLst/>
              <a:gdLst/>
              <a:ahLst/>
              <a:cxnLst/>
              <a:rect l="l" t="t" r="r" b="b"/>
              <a:pathLst>
                <a:path w="4150359" h="4552315">
                  <a:moveTo>
                    <a:pt x="0" y="4552188"/>
                  </a:moveTo>
                  <a:lnTo>
                    <a:pt x="4149852" y="4552188"/>
                  </a:lnTo>
                  <a:lnTo>
                    <a:pt x="4149852" y="0"/>
                  </a:lnTo>
                  <a:lnTo>
                    <a:pt x="0" y="0"/>
                  </a:lnTo>
                  <a:lnTo>
                    <a:pt x="0" y="4552188"/>
                  </a:lnTo>
                  <a:close/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23850" y="2853689"/>
            <a:ext cx="864235" cy="864235"/>
          </a:xfrm>
          <a:prstGeom prst="rect">
            <a:avLst/>
          </a:prstGeom>
          <a:solidFill>
            <a:srgbClr val="FF388B"/>
          </a:solidFill>
          <a:ln w="25907">
            <a:solidFill>
              <a:srgbClr val="BB2564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endParaRPr sz="18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Гуси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3850" y="4222241"/>
            <a:ext cx="937260" cy="864235"/>
          </a:xfrm>
          <a:prstGeom prst="rect">
            <a:avLst/>
          </a:prstGeom>
          <a:solidFill>
            <a:srgbClr val="FF388B"/>
          </a:solidFill>
          <a:ln w="25907">
            <a:solidFill>
              <a:srgbClr val="BB2564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351790" marR="156845" indent="-189230">
              <a:lnSpc>
                <a:spcPct val="100000"/>
              </a:lnSpc>
              <a:spcBef>
                <a:spcPts val="4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Цветы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endParaRPr sz="1800">
              <a:latin typeface="Calibri"/>
              <a:cs typeface="Calibri"/>
            </a:endParaRPr>
          </a:p>
          <a:p>
            <a:pPr marL="18859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печке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3850" y="5734050"/>
            <a:ext cx="864235" cy="792480"/>
          </a:xfrm>
          <a:prstGeom prst="rect">
            <a:avLst/>
          </a:prstGeom>
          <a:solidFill>
            <a:srgbClr val="FF388B"/>
          </a:solidFill>
          <a:ln w="25907">
            <a:solidFill>
              <a:srgbClr val="BB256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5730">
              <a:lnSpc>
                <a:spcPts val="192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Цветы</a:t>
            </a:r>
            <a:endParaRPr sz="1800">
              <a:latin typeface="Calibri"/>
              <a:cs typeface="Calibri"/>
            </a:endParaRPr>
          </a:p>
          <a:p>
            <a:pPr marL="146050" marR="135255" indent="-3175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около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печки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63646" y="5589270"/>
            <a:ext cx="977265" cy="864235"/>
          </a:xfrm>
          <a:prstGeom prst="rect">
            <a:avLst/>
          </a:prstGeom>
          <a:solidFill>
            <a:srgbClr val="FF388B"/>
          </a:solidFill>
          <a:ln w="25907">
            <a:solidFill>
              <a:srgbClr val="BB256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95910">
              <a:lnSpc>
                <a:spcPts val="6630"/>
              </a:lnSpc>
            </a:pPr>
            <a:r>
              <a:rPr sz="6000" b="1" spc="-50" dirty="0">
                <a:solidFill>
                  <a:srgbClr val="00AF50"/>
                </a:solidFill>
                <a:latin typeface="Calibri"/>
                <a:cs typeface="Calibri"/>
              </a:rPr>
              <a:t>3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75866" y="4232909"/>
            <a:ext cx="935990" cy="864235"/>
          </a:xfrm>
          <a:prstGeom prst="rect">
            <a:avLst/>
          </a:prstGeom>
          <a:solidFill>
            <a:srgbClr val="FF388B"/>
          </a:solidFill>
          <a:ln w="25908">
            <a:solidFill>
              <a:srgbClr val="BB256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3685">
              <a:lnSpc>
                <a:spcPts val="6630"/>
              </a:lnSpc>
            </a:pPr>
            <a:r>
              <a:rPr sz="6000" b="1" spc="-50" dirty="0">
                <a:solidFill>
                  <a:srgbClr val="006FC0"/>
                </a:solidFill>
                <a:latin typeface="Calibri"/>
                <a:cs typeface="Calibri"/>
              </a:rPr>
              <a:t>4</a:t>
            </a:r>
            <a:endParaRPr sz="6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688335" y="2740151"/>
            <a:ext cx="962025" cy="890269"/>
            <a:chOff x="2688335" y="2740151"/>
            <a:chExt cx="962025" cy="890269"/>
          </a:xfrm>
        </p:grpSpPr>
        <p:sp>
          <p:nvSpPr>
            <p:cNvPr id="12" name="object 12"/>
            <p:cNvSpPr/>
            <p:nvPr/>
          </p:nvSpPr>
          <p:spPr>
            <a:xfrm>
              <a:off x="2701289" y="2753105"/>
              <a:ext cx="935990" cy="864235"/>
            </a:xfrm>
            <a:custGeom>
              <a:avLst/>
              <a:gdLst/>
              <a:ahLst/>
              <a:cxnLst/>
              <a:rect l="l" t="t" r="r" b="b"/>
              <a:pathLst>
                <a:path w="935989" h="864235">
                  <a:moveTo>
                    <a:pt x="935736" y="0"/>
                  </a:moveTo>
                  <a:lnTo>
                    <a:pt x="0" y="0"/>
                  </a:lnTo>
                  <a:lnTo>
                    <a:pt x="0" y="864108"/>
                  </a:lnTo>
                  <a:lnTo>
                    <a:pt x="935736" y="864108"/>
                  </a:lnTo>
                  <a:lnTo>
                    <a:pt x="935736" y="0"/>
                  </a:lnTo>
                  <a:close/>
                </a:path>
              </a:pathLst>
            </a:custGeom>
            <a:solidFill>
              <a:srgbClr val="FF38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01289" y="2753105"/>
              <a:ext cx="935990" cy="864235"/>
            </a:xfrm>
            <a:custGeom>
              <a:avLst/>
              <a:gdLst/>
              <a:ahLst/>
              <a:cxnLst/>
              <a:rect l="l" t="t" r="r" b="b"/>
              <a:pathLst>
                <a:path w="935989" h="864235">
                  <a:moveTo>
                    <a:pt x="0" y="864108"/>
                  </a:moveTo>
                  <a:lnTo>
                    <a:pt x="935736" y="864108"/>
                  </a:lnTo>
                  <a:lnTo>
                    <a:pt x="935736" y="0"/>
                  </a:lnTo>
                  <a:lnTo>
                    <a:pt x="0" y="0"/>
                  </a:lnTo>
                  <a:lnTo>
                    <a:pt x="0" y="864108"/>
                  </a:lnTo>
                  <a:close/>
                </a:path>
              </a:pathLst>
            </a:custGeom>
            <a:ln w="25907">
              <a:solidFill>
                <a:srgbClr val="BB25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942335" y="2615946"/>
            <a:ext cx="45085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FFFF00"/>
                </a:solidFill>
                <a:latin typeface="Calibri"/>
                <a:cs typeface="Calibri"/>
              </a:rPr>
              <a:t>2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973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А</a:t>
            </a:r>
            <a:r>
              <a:rPr sz="3600" spc="-25" dirty="0"/>
              <a:t> </a:t>
            </a:r>
            <a:r>
              <a:rPr sz="3600" dirty="0"/>
              <a:t>Маша</a:t>
            </a:r>
            <a:r>
              <a:rPr sz="3600" spc="-25" dirty="0"/>
              <a:t> </a:t>
            </a:r>
            <a:r>
              <a:rPr sz="3600" dirty="0"/>
              <a:t>с</a:t>
            </a:r>
            <a:r>
              <a:rPr sz="3600" spc="-30" dirty="0"/>
              <a:t> </a:t>
            </a:r>
            <a:r>
              <a:rPr sz="3600" dirty="0"/>
              <a:t>братцем</a:t>
            </a:r>
            <a:r>
              <a:rPr sz="3600" spc="-50" dirty="0"/>
              <a:t> </a:t>
            </a:r>
            <a:r>
              <a:rPr sz="3600" dirty="0"/>
              <a:t>вылезла</a:t>
            </a:r>
            <a:r>
              <a:rPr sz="3600" spc="-45" dirty="0"/>
              <a:t> </a:t>
            </a:r>
            <a:r>
              <a:rPr sz="3600" dirty="0"/>
              <a:t>из</a:t>
            </a:r>
            <a:r>
              <a:rPr sz="3600" spc="-40" dirty="0"/>
              <a:t> </a:t>
            </a:r>
            <a:r>
              <a:rPr sz="3600" dirty="0"/>
              <a:t>печки</a:t>
            </a:r>
            <a:r>
              <a:rPr sz="3600" spc="-20" dirty="0"/>
              <a:t> </a:t>
            </a:r>
            <a:r>
              <a:rPr sz="3600" spc="-50" dirty="0"/>
              <a:t>и </a:t>
            </a:r>
            <a:r>
              <a:rPr sz="3600" dirty="0"/>
              <a:t>пустилась</a:t>
            </a:r>
            <a:r>
              <a:rPr sz="3600" spc="-65" dirty="0"/>
              <a:t> </a:t>
            </a:r>
            <a:r>
              <a:rPr sz="3600" dirty="0"/>
              <a:t>домой</a:t>
            </a:r>
            <a:r>
              <a:rPr sz="3600" spc="-35" dirty="0"/>
              <a:t> </a:t>
            </a:r>
            <a:r>
              <a:rPr sz="3600" dirty="0"/>
              <a:t>во</a:t>
            </a:r>
            <a:r>
              <a:rPr sz="3600" spc="-35" dirty="0"/>
              <a:t> </a:t>
            </a:r>
            <a:r>
              <a:rPr sz="3600" dirty="0"/>
              <a:t>весь</a:t>
            </a:r>
            <a:r>
              <a:rPr sz="3600" spc="-40" dirty="0"/>
              <a:t> </a:t>
            </a:r>
            <a:r>
              <a:rPr sz="3600" spc="-20" dirty="0"/>
              <a:t>дух.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0" y="1845562"/>
            <a:ext cx="9144000" cy="4977765"/>
            <a:chOff x="0" y="1845562"/>
            <a:chExt cx="9144000" cy="49777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45562"/>
              <a:ext cx="4140708" cy="49773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66615" y="1845564"/>
              <a:ext cx="4977384" cy="49773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07" y="2564891"/>
            <a:ext cx="9092565" cy="4293235"/>
            <a:chOff x="25907" y="2564891"/>
            <a:chExt cx="9092565" cy="42932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07" y="2564891"/>
              <a:ext cx="5006340" cy="42931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2248" y="2636519"/>
              <a:ext cx="4085844" cy="422147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58267" y="271017"/>
            <a:ext cx="766064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Прибежала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домой,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умыла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братца,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причесала,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посадила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на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лавочку,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сама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рядом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ним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села.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Тут </a:t>
            </a:r>
            <a:r>
              <a:rPr sz="2800" b="1" dirty="0">
                <a:latin typeface="Calibri"/>
                <a:cs typeface="Calibri"/>
              </a:rPr>
              <a:t>скоро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отец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матерью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вернулись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из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города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гостинцы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привезли.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" y="1530095"/>
            <a:ext cx="4536948" cy="532790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8323" y="1527047"/>
            <a:ext cx="4248912" cy="532790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6334" y="206502"/>
            <a:ext cx="75711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1.Что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сделала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Маша,</a:t>
            </a:r>
            <a:r>
              <a:rPr sz="1800" b="1" spc="-20" dirty="0">
                <a:latin typeface="Calibri"/>
                <a:cs typeface="Calibri"/>
              </a:rPr>
              <a:t> когда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вместе</a:t>
            </a:r>
            <a:r>
              <a:rPr sz="1800" b="1" spc="3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братцем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вернулась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домой?</a:t>
            </a:r>
            <a:endParaRPr sz="1800">
              <a:latin typeface="Calibri"/>
              <a:cs typeface="Calibri"/>
            </a:endParaRPr>
          </a:p>
          <a:p>
            <a:pPr marL="12700" marR="2178050" indent="1099820">
              <a:lnSpc>
                <a:spcPct val="100000"/>
              </a:lnSpc>
              <a:tabLst>
                <a:tab pos="1228725" algn="l"/>
              </a:tabLst>
            </a:pPr>
            <a:r>
              <a:rPr sz="1800" b="1" dirty="0">
                <a:latin typeface="Calibri"/>
                <a:cs typeface="Calibri"/>
              </a:rPr>
              <a:t>2.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Что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привезли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отец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матерью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из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города?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1800" b="1" dirty="0">
                <a:latin typeface="Calibri"/>
                <a:cs typeface="Calibri"/>
              </a:rPr>
              <a:t>Найди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7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отличий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836675"/>
            <a:ext cx="8927592" cy="60213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24530">
              <a:lnSpc>
                <a:spcPct val="100000"/>
              </a:lnSpc>
              <a:spcBef>
                <a:spcPts val="95"/>
              </a:spcBef>
            </a:pPr>
            <a:r>
              <a:rPr dirty="0"/>
              <a:t>Поиграй</a:t>
            </a:r>
            <a:r>
              <a:rPr spc="-65" dirty="0"/>
              <a:t> </a:t>
            </a:r>
            <a:r>
              <a:rPr dirty="0"/>
              <a:t>в</a:t>
            </a:r>
            <a:r>
              <a:rPr spc="-45" dirty="0"/>
              <a:t> </a:t>
            </a:r>
            <a:r>
              <a:rPr spc="-20" dirty="0"/>
              <a:t>игру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84455" marR="5080">
              <a:lnSpc>
                <a:spcPct val="100000"/>
              </a:lnSpc>
              <a:spcBef>
                <a:spcPts val="95"/>
              </a:spcBef>
              <a:tabLst>
                <a:tab pos="3014980" algn="l"/>
              </a:tabLst>
            </a:pPr>
            <a:r>
              <a:rPr dirty="0"/>
              <a:t>Вот</a:t>
            </a:r>
            <a:r>
              <a:rPr spc="-85" dirty="0"/>
              <a:t> </a:t>
            </a:r>
            <a:r>
              <a:rPr dirty="0"/>
              <a:t>отец</a:t>
            </a:r>
            <a:r>
              <a:rPr spc="-85" dirty="0"/>
              <a:t> </a:t>
            </a:r>
            <a:r>
              <a:rPr dirty="0"/>
              <a:t>с</a:t>
            </a:r>
            <a:r>
              <a:rPr spc="-80" dirty="0"/>
              <a:t> </a:t>
            </a:r>
            <a:r>
              <a:rPr dirty="0"/>
              <a:t>матерью</a:t>
            </a:r>
            <a:r>
              <a:rPr spc="-65" dirty="0"/>
              <a:t> </a:t>
            </a:r>
            <a:r>
              <a:rPr dirty="0"/>
              <a:t>уехали,</a:t>
            </a:r>
            <a:r>
              <a:rPr spc="-30" dirty="0"/>
              <a:t> </a:t>
            </a:r>
            <a:r>
              <a:rPr dirty="0"/>
              <a:t>а</a:t>
            </a:r>
            <a:r>
              <a:rPr spc="-85" dirty="0"/>
              <a:t> </a:t>
            </a:r>
            <a:r>
              <a:rPr dirty="0"/>
              <a:t>Маша</a:t>
            </a:r>
            <a:r>
              <a:rPr spc="-60" dirty="0"/>
              <a:t> </a:t>
            </a:r>
            <a:r>
              <a:rPr dirty="0"/>
              <a:t>посадила</a:t>
            </a:r>
            <a:r>
              <a:rPr spc="-50" dirty="0"/>
              <a:t> </a:t>
            </a:r>
            <a:r>
              <a:rPr dirty="0"/>
              <a:t>братца</a:t>
            </a:r>
            <a:r>
              <a:rPr spc="-70" dirty="0"/>
              <a:t> </a:t>
            </a:r>
            <a:r>
              <a:rPr spc="-25" dirty="0"/>
              <a:t>на </a:t>
            </a:r>
            <a:r>
              <a:rPr dirty="0"/>
              <a:t>травку</a:t>
            </a:r>
            <a:r>
              <a:rPr spc="-95" dirty="0"/>
              <a:t> </a:t>
            </a:r>
            <a:r>
              <a:rPr dirty="0"/>
              <a:t>под</a:t>
            </a:r>
            <a:r>
              <a:rPr spc="-90" dirty="0"/>
              <a:t> </a:t>
            </a:r>
            <a:r>
              <a:rPr spc="-20" dirty="0"/>
              <a:t>окном</a:t>
            </a:r>
            <a:r>
              <a:rPr dirty="0"/>
              <a:t>	и</a:t>
            </a:r>
            <a:r>
              <a:rPr spc="-55" dirty="0"/>
              <a:t> </a:t>
            </a:r>
            <a:r>
              <a:rPr spc="-10" dirty="0"/>
              <a:t>побежала</a:t>
            </a:r>
            <a:r>
              <a:rPr spc="-45" dirty="0"/>
              <a:t> </a:t>
            </a:r>
            <a:r>
              <a:rPr dirty="0"/>
              <a:t>на</a:t>
            </a:r>
            <a:r>
              <a:rPr spc="-60" dirty="0"/>
              <a:t> </a:t>
            </a:r>
            <a:r>
              <a:rPr spc="-25" dirty="0"/>
              <a:t>улицу,</a:t>
            </a:r>
            <a:r>
              <a:rPr spc="-55" dirty="0"/>
              <a:t> </a:t>
            </a:r>
            <a:r>
              <a:rPr dirty="0"/>
              <a:t>к</a:t>
            </a:r>
            <a:r>
              <a:rPr spc="-60" dirty="0"/>
              <a:t> </a:t>
            </a:r>
            <a:r>
              <a:rPr spc="-10" dirty="0"/>
              <a:t>подружкам.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4375"/>
            <a:ext cx="9072372" cy="537362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7016" y="1337258"/>
            <a:ext cx="769620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19225" marR="5080" indent="-140716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FF0000"/>
                </a:solidFill>
              </a:rPr>
              <a:t>ВОТ</a:t>
            </a:r>
            <a:r>
              <a:rPr sz="4400" spc="-50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И</a:t>
            </a:r>
            <a:r>
              <a:rPr sz="4400" spc="-40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СКАЗОЧКИ</a:t>
            </a:r>
            <a:r>
              <a:rPr sz="4400" spc="-80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КОНЕЦ,</a:t>
            </a:r>
            <a:r>
              <a:rPr sz="4400" spc="-50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А</a:t>
            </a:r>
            <a:r>
              <a:rPr sz="4400" spc="-45" dirty="0">
                <a:solidFill>
                  <a:srgbClr val="FF0000"/>
                </a:solidFill>
              </a:rPr>
              <a:t> </a:t>
            </a:r>
            <a:r>
              <a:rPr sz="4400" spc="-25" dirty="0">
                <a:solidFill>
                  <a:srgbClr val="FF0000"/>
                </a:solidFill>
              </a:rPr>
              <a:t>КТО </a:t>
            </a:r>
            <a:r>
              <a:rPr sz="4400" dirty="0">
                <a:solidFill>
                  <a:srgbClr val="FF0000"/>
                </a:solidFill>
              </a:rPr>
              <a:t>СЛУШАЛ</a:t>
            </a:r>
            <a:r>
              <a:rPr sz="4400" spc="-15" dirty="0">
                <a:solidFill>
                  <a:srgbClr val="FF0000"/>
                </a:solidFill>
              </a:rPr>
              <a:t> </a:t>
            </a:r>
            <a:r>
              <a:rPr sz="4400" spc="-10" dirty="0">
                <a:solidFill>
                  <a:srgbClr val="FF0000"/>
                </a:solidFill>
              </a:rPr>
              <a:t>МОЛОДЕЦ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3196" y="2686253"/>
            <a:ext cx="786701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Использованы</a:t>
            </a:r>
            <a:r>
              <a:rPr sz="3600" b="1" spc="-1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Calibri"/>
                <a:cs typeface="Calibri"/>
              </a:rPr>
              <a:t>материалы </a:t>
            </a:r>
            <a:r>
              <a:rPr sz="3600" b="1" u="sng" spc="-20" dirty="0">
                <a:solidFill>
                  <a:srgbClr val="17BAFC"/>
                </a:solidFill>
                <a:uFill>
                  <a:solidFill>
                    <a:srgbClr val="17BAFC"/>
                  </a:solidFill>
                </a:uFill>
                <a:latin typeface="Calibri"/>
                <a:cs typeface="Calibri"/>
                <a:hlinkClick r:id="rId2"/>
              </a:rPr>
              <a:t>https://www.detiam.com/библиотечка/</a:t>
            </a:r>
            <a:r>
              <a:rPr sz="3600" b="1" spc="-20" dirty="0">
                <a:solidFill>
                  <a:srgbClr val="17BAFC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книга:</a:t>
            </a:r>
            <a:r>
              <a:rPr sz="3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Calibri"/>
                <a:cs typeface="Calibri"/>
              </a:rPr>
              <a:t>О.А.Ершова,О.С.Жукова,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600" b="1" spc="-20" dirty="0">
                <a:solidFill>
                  <a:srgbClr val="FF0000"/>
                </a:solidFill>
                <a:latin typeface="Calibri"/>
                <a:cs typeface="Calibri"/>
              </a:rPr>
              <a:t>О.А.Новиковская</a:t>
            </a:r>
            <a:r>
              <a:rPr sz="3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«</a:t>
            </a:r>
            <a:r>
              <a:rPr sz="3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Игры</a:t>
            </a:r>
            <a:r>
              <a:rPr sz="3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alibri"/>
                <a:cs typeface="Calibri"/>
              </a:rPr>
              <a:t>со</a:t>
            </a:r>
            <a:r>
              <a:rPr sz="3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Calibri"/>
                <a:cs typeface="Calibri"/>
              </a:rPr>
              <a:t>сказками»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98577"/>
            <a:ext cx="168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FF0000"/>
                </a:solidFill>
              </a:rPr>
              <a:t>ВОПРОСЫ: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267" y="633476"/>
            <a:ext cx="7910195" cy="18535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1755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341755" algn="l"/>
              </a:tabLst>
            </a:pPr>
            <a:r>
              <a:rPr sz="1800" b="1" spc="-25" dirty="0">
                <a:latin typeface="Calibri"/>
                <a:cs typeface="Calibri"/>
              </a:rPr>
              <a:t>КУДА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СОБРАЛИСЬ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ОТЕЦ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МАТЬ?</a:t>
            </a:r>
            <a:endParaRPr sz="1800">
              <a:latin typeface="Calibri"/>
              <a:cs typeface="Calibri"/>
            </a:endParaRPr>
          </a:p>
          <a:p>
            <a:pPr marL="1341755" indent="-228600">
              <a:lnSpc>
                <a:spcPct val="100000"/>
              </a:lnSpc>
              <a:buAutoNum type="arabicPeriod"/>
              <a:tabLst>
                <a:tab pos="1341755" algn="l"/>
              </a:tabLst>
            </a:pPr>
            <a:r>
              <a:rPr sz="1800" b="1" dirty="0">
                <a:latin typeface="Calibri"/>
                <a:cs typeface="Calibri"/>
              </a:rPr>
              <a:t>КТО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ОСТАЛСЯ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ДОМА?</a:t>
            </a:r>
            <a:endParaRPr sz="1800">
              <a:latin typeface="Calibri"/>
              <a:cs typeface="Calibri"/>
            </a:endParaRPr>
          </a:p>
          <a:p>
            <a:pPr marL="1393825" indent="-280670">
              <a:lnSpc>
                <a:spcPct val="100000"/>
              </a:lnSpc>
              <a:buAutoNum type="arabicPeriod"/>
              <a:tabLst>
                <a:tab pos="1393825" algn="l"/>
              </a:tabLst>
            </a:pPr>
            <a:r>
              <a:rPr sz="1800" b="1" dirty="0">
                <a:latin typeface="Calibri"/>
                <a:cs typeface="Calibri"/>
              </a:rPr>
              <a:t>КТО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СТАРШЕ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МАШЕНЬКА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ИЛИ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ВАНЮШКА?</a:t>
            </a:r>
            <a:endParaRPr sz="1800">
              <a:latin typeface="Calibri"/>
              <a:cs typeface="Calibri"/>
            </a:endParaRPr>
          </a:p>
          <a:p>
            <a:pPr marL="1341755" indent="-228600">
              <a:lnSpc>
                <a:spcPts val="2130"/>
              </a:lnSpc>
              <a:buAutoNum type="arabicPeriod"/>
              <a:tabLst>
                <a:tab pos="1341755" algn="l"/>
              </a:tabLst>
            </a:pPr>
            <a:r>
              <a:rPr sz="1800" b="1" spc="-25" dirty="0">
                <a:latin typeface="Calibri"/>
                <a:cs typeface="Calibri"/>
              </a:rPr>
              <a:t>КУДА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ПОБЕЖАЛА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МАША?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329"/>
              </a:lnSpc>
            </a:pP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2800" b="1" spc="-1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ПОСМОТРИ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ВНИМАТЕЛЬНО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РИСУНОК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НАЙДИ</a:t>
            </a:r>
            <a:r>
              <a:rPr sz="2000" b="1" spc="-20" dirty="0">
                <a:latin typeface="Calibri"/>
                <a:cs typeface="Calibri"/>
              </a:rPr>
              <a:t> ДВУХ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spc="-10" dirty="0">
                <a:latin typeface="Calibri"/>
                <a:cs typeface="Calibri"/>
              </a:rPr>
              <a:t>ОДИНАКОВЫХ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МАЛЬЧИКОВ.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58795"/>
            <a:ext cx="9144000" cy="42992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Вдруг,</a:t>
            </a:r>
            <a:r>
              <a:rPr sz="3200" spc="-135" dirty="0"/>
              <a:t> </a:t>
            </a:r>
            <a:r>
              <a:rPr sz="3200" spc="-10" dirty="0"/>
              <a:t>откуда</a:t>
            </a:r>
            <a:r>
              <a:rPr sz="3200" spc="-130" dirty="0"/>
              <a:t> </a:t>
            </a:r>
            <a:r>
              <a:rPr sz="3200" spc="-25" dirty="0"/>
              <a:t>ни </a:t>
            </a:r>
            <a:r>
              <a:rPr sz="3200" dirty="0"/>
              <a:t>возьмись,</a:t>
            </a:r>
            <a:r>
              <a:rPr sz="3200" spc="-35" dirty="0"/>
              <a:t> </a:t>
            </a:r>
            <a:r>
              <a:rPr sz="3200" spc="-20" dirty="0"/>
              <a:t>налетели гуси-</a:t>
            </a:r>
            <a:r>
              <a:rPr sz="3200" spc="-10" dirty="0"/>
              <a:t>лебеди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Подхватили </a:t>
            </a:r>
            <a:r>
              <a:rPr sz="3200" b="1" dirty="0">
                <a:latin typeface="Calibri"/>
                <a:cs typeface="Calibri"/>
              </a:rPr>
              <a:t>Ванюшку,</a:t>
            </a:r>
            <a:r>
              <a:rPr sz="3200" b="1" spc="-1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посадили </a:t>
            </a:r>
            <a:r>
              <a:rPr sz="3200" b="1" dirty="0">
                <a:latin typeface="Calibri"/>
                <a:cs typeface="Calibri"/>
              </a:rPr>
              <a:t>на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крылья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унесли.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7531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19927" y="206502"/>
            <a:ext cx="286258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Кто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прилетел,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пока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Маши </a:t>
            </a:r>
            <a:r>
              <a:rPr sz="1800" dirty="0">
                <a:latin typeface="Calibri"/>
                <a:cs typeface="Calibri"/>
              </a:rPr>
              <a:t>не</a:t>
            </a:r>
            <a:r>
              <a:rPr sz="1800" spc="-10" dirty="0">
                <a:latin typeface="Calibri"/>
                <a:cs typeface="Calibri"/>
              </a:rPr>
              <a:t> было?</a:t>
            </a:r>
            <a:endParaRPr sz="1800">
              <a:latin typeface="Calibri"/>
              <a:cs typeface="Calibri"/>
            </a:endParaRPr>
          </a:p>
          <a:p>
            <a:pPr marL="355600" marR="71183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Что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гуси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сделали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с </a:t>
            </a:r>
            <a:r>
              <a:rPr sz="1800" spc="-10" dirty="0">
                <a:latin typeface="Calibri"/>
                <a:cs typeface="Calibri"/>
              </a:rPr>
              <a:t>Ванюшкой?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endParaRPr sz="1800">
              <a:latin typeface="Calibri"/>
              <a:cs typeface="Calibri"/>
            </a:endParaRPr>
          </a:p>
          <a:p>
            <a:pPr marL="12700" marR="16192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Посмотри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внимательно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на </a:t>
            </a:r>
            <a:r>
              <a:rPr sz="1800" dirty="0">
                <a:latin typeface="Calibri"/>
                <a:cs typeface="Calibri"/>
              </a:rPr>
              <a:t>картинку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скажи,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сколько </a:t>
            </a:r>
            <a:r>
              <a:rPr sz="1800" dirty="0">
                <a:latin typeface="Calibri"/>
                <a:cs typeface="Calibri"/>
              </a:rPr>
              <a:t>нарисовано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гусей-</a:t>
            </a:r>
            <a:r>
              <a:rPr sz="1800" spc="-10" dirty="0">
                <a:latin typeface="Calibri"/>
                <a:cs typeface="Calibri"/>
              </a:rPr>
              <a:t>лебедей. </a:t>
            </a:r>
            <a:r>
              <a:rPr sz="1800" dirty="0">
                <a:latin typeface="Calibri"/>
                <a:cs typeface="Calibri"/>
              </a:rPr>
              <a:t>Найди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нужное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число.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9927" y="3409264"/>
            <a:ext cx="4508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8261" y="4705934"/>
            <a:ext cx="4508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00AF50"/>
                </a:solidFill>
                <a:latin typeface="Calibri"/>
                <a:cs typeface="Calibri"/>
              </a:rPr>
              <a:t>1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20406" y="3697985"/>
            <a:ext cx="45085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6F2F9F"/>
                </a:solidFill>
                <a:latin typeface="Calibri"/>
                <a:cs typeface="Calibri"/>
              </a:rPr>
              <a:t>2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36432" y="5282590"/>
            <a:ext cx="4508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0" dirty="0">
                <a:solidFill>
                  <a:srgbClr val="FF2BD7"/>
                </a:solidFill>
                <a:latin typeface="Calibri"/>
                <a:cs typeface="Calibri"/>
              </a:rPr>
              <a:t>4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57344" y="3569206"/>
            <a:ext cx="4401820" cy="3248025"/>
            <a:chOff x="4657344" y="3569206"/>
            <a:chExt cx="4401820" cy="3248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3544" y="3645406"/>
              <a:ext cx="4248911" cy="30952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95444" y="3607306"/>
              <a:ext cx="4325620" cy="3171825"/>
            </a:xfrm>
            <a:custGeom>
              <a:avLst/>
              <a:gdLst/>
              <a:ahLst/>
              <a:cxnLst/>
              <a:rect l="l" t="t" r="r" b="b"/>
              <a:pathLst>
                <a:path w="4325620" h="3171825">
                  <a:moveTo>
                    <a:pt x="0" y="3171444"/>
                  </a:moveTo>
                  <a:lnTo>
                    <a:pt x="4325111" y="3171444"/>
                  </a:lnTo>
                  <a:lnTo>
                    <a:pt x="4325111" y="0"/>
                  </a:lnTo>
                  <a:lnTo>
                    <a:pt x="0" y="0"/>
                  </a:lnTo>
                  <a:lnTo>
                    <a:pt x="0" y="3171444"/>
                  </a:lnTo>
                  <a:close/>
                </a:path>
              </a:pathLst>
            </a:custGeom>
            <a:ln w="761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724146" y="129921"/>
            <a:ext cx="3923029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23545" algn="just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Вернулась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Маша,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глядь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— </a:t>
            </a:r>
            <a:r>
              <a:rPr sz="2400" b="1" dirty="0">
                <a:latin typeface="Calibri"/>
                <a:cs typeface="Calibri"/>
              </a:rPr>
              <a:t>братца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нету!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Ахнула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она,</a:t>
            </a:r>
            <a:endParaRPr sz="2400">
              <a:latin typeface="Calibri"/>
              <a:cs typeface="Calibri"/>
            </a:endParaRPr>
          </a:p>
          <a:p>
            <a:pPr marL="12700" marR="85725" algn="just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кинулась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туда-</a:t>
            </a:r>
            <a:r>
              <a:rPr sz="2400" b="1" dirty="0">
                <a:latin typeface="Calibri"/>
                <a:cs typeface="Calibri"/>
              </a:rPr>
              <a:t>сюда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—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нигде </a:t>
            </a:r>
            <a:r>
              <a:rPr sz="2400" b="1" dirty="0">
                <a:latin typeface="Calibri"/>
                <a:cs typeface="Calibri"/>
              </a:rPr>
              <a:t>Ванюшки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видно.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Кликала </a:t>
            </a:r>
            <a:r>
              <a:rPr sz="2400" b="1" dirty="0">
                <a:latin typeface="Calibri"/>
                <a:cs typeface="Calibri"/>
              </a:rPr>
              <a:t>она,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кликала-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братец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не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latin typeface="Calibri"/>
                <a:cs typeface="Calibri"/>
              </a:rPr>
              <a:t>откликается.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Стала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Маша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плакать,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слезами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горю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не </a:t>
            </a:r>
            <a:r>
              <a:rPr sz="2400" b="1" spc="-10" dirty="0">
                <a:latin typeface="Calibri"/>
                <a:cs typeface="Calibri"/>
              </a:rPr>
              <a:t>поможешь.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Сама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виновата, </a:t>
            </a:r>
            <a:r>
              <a:rPr sz="2400" b="1" dirty="0">
                <a:latin typeface="Calibri"/>
                <a:cs typeface="Calibri"/>
              </a:rPr>
              <a:t>сама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найти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братца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должна.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98848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60447"/>
            <a:ext cx="9144000" cy="47975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8267" y="158622"/>
            <a:ext cx="75882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ВОПРОСЫ:</a:t>
            </a:r>
            <a:endParaRPr sz="2400">
              <a:latin typeface="Calibri"/>
              <a:cs typeface="Calibri"/>
            </a:endParaRPr>
          </a:p>
          <a:p>
            <a:pPr marL="246379" indent="-238125">
              <a:lnSpc>
                <a:spcPct val="100000"/>
              </a:lnSpc>
              <a:buSzPct val="95833"/>
              <a:buAutoNum type="arabicPeriod"/>
              <a:tabLst>
                <a:tab pos="246379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sz="2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стала</a:t>
            </a:r>
            <a:r>
              <a:rPr sz="2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делать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Маша,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когда</a:t>
            </a:r>
            <a:r>
              <a:rPr sz="24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увидела,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братца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нет?</a:t>
            </a:r>
            <a:endParaRPr sz="2400">
              <a:latin typeface="Calibri"/>
              <a:cs typeface="Calibri"/>
            </a:endParaRPr>
          </a:p>
          <a:p>
            <a:pPr marL="246379" indent="-238125">
              <a:lnSpc>
                <a:spcPct val="100000"/>
              </a:lnSpc>
              <a:buSzPct val="95833"/>
              <a:buAutoNum type="arabicPeriod"/>
              <a:tabLst>
                <a:tab pos="246379" algn="l"/>
              </a:tabLst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Что</a:t>
            </a:r>
            <a:r>
              <a:rPr sz="2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Маша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решила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сделать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ЗАДАНИЕ:</a:t>
            </a:r>
            <a:r>
              <a:rPr sz="2400" b="1" spc="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СОСЧИТАЙ,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СКОЛЬКО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СТАЕ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ГУСЕЙ?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BAF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1626</Words>
  <Application>Microsoft Office PowerPoint</Application>
  <PresentationFormat>Экран (4:3)</PresentationFormat>
  <Paragraphs>220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Times New Roman</vt:lpstr>
      <vt:lpstr>Office Theme</vt:lpstr>
      <vt:lpstr>ИГРА СО СКАЗКОЙ  «ГУСИ-ЛЕБЕДИ»</vt:lpstr>
      <vt:lpstr>Прочитайте ребёнку сказку и выполните задания</vt:lpstr>
      <vt:lpstr>Презентация PowerPoint</vt:lpstr>
      <vt:lpstr>Вот отец с матерью уехали, а Маша посадила братца на травку под окном и побежала на улицу, к подружкам.</vt:lpstr>
      <vt:lpstr>ВОПРОСЫ:</vt:lpstr>
      <vt:lpstr>Вдруг, откуда ни возьмись, налетели гуси-лебеди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 Посмотри внимательно на рисунок и пройди по дорожке, которая приведёт Машу к печке.</vt:lpstr>
      <vt:lpstr>Побежала Маша дальше – стоит яблоня, вся румяными яблочками увешана, ветки до самой земли склонились.</vt:lpstr>
      <vt:lpstr>3</vt:lpstr>
      <vt:lpstr>Презентация PowerPoint</vt:lpstr>
      <vt:lpstr>Презентация PowerPoint</vt:lpstr>
      <vt:lpstr>ВОПРОСЫ:</vt:lpstr>
      <vt:lpstr>Презентация PowerPoint</vt:lpstr>
      <vt:lpstr>ВОПРОСЫ:</vt:lpstr>
      <vt:lpstr>Презентация PowerPoint</vt:lpstr>
      <vt:lpstr>Презентация PowerPoint</vt:lpstr>
      <vt:lpstr>Презентация PowerPoint</vt:lpstr>
      <vt:lpstr>Вопросы:</vt:lpstr>
      <vt:lpstr>Взвились гуси-лебеди, закричали, полетели. А Маша бежит, несёт братца, ног под собой не чует. Глянула назад- увидела гусей-лебедей…… Что делать?</vt:lpstr>
      <vt:lpstr>Презентация PowerPoint</vt:lpstr>
      <vt:lpstr>-Гуси, гуси! -ГА-ГА-ГА!</vt:lpstr>
      <vt:lpstr>Презентация PowerPoint</vt:lpstr>
      <vt:lpstr>Презентация PowerPoint</vt:lpstr>
      <vt:lpstr>ЗАДАНИЕ 2: Найди среди птиц гуся. Назови какие еще птицы изображены на картинке</vt:lpstr>
      <vt:lpstr>ФИЗКУЛЬТМИНУТКА</vt:lpstr>
      <vt:lpstr>Презентация PowerPoint</vt:lpstr>
      <vt:lpstr>ВОПРОСЫ: 1. Кто ещё помог Маше с Ванюшкой?</vt:lpstr>
      <vt:lpstr>Презентация PowerPoint</vt:lpstr>
      <vt:lpstr>Презентация PowerPoint</vt:lpstr>
      <vt:lpstr>А Маша с братцем вылезла из печки и пустилась домой во весь дух.</vt:lpstr>
      <vt:lpstr>Презентация PowerPoint</vt:lpstr>
      <vt:lpstr>Презентация PowerPoint</vt:lpstr>
      <vt:lpstr>Поиграй в игру</vt:lpstr>
      <vt:lpstr>ВОТ И СКАЗОЧКИ КОНЕЦ, А КТО СЛУШАЛ МОЛОДЕЦ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2</cp:revision>
  <dcterms:created xsi:type="dcterms:W3CDTF">2024-08-02T08:03:53Z</dcterms:created>
  <dcterms:modified xsi:type="dcterms:W3CDTF">2024-08-02T08:18:16Z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2024-08-02T00:00:00Z</vt:filetime>
  </property>
  <property fmtid="{D5CDD505-2E9C-101B-9397-08002B2CF9AE}" pid="5" name="Producer">
    <vt:lpwstr>Microsoft® PowerPoint® 2016</vt:lpwstr>
  </property>
</Properties>
</file>